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9" r:id="rId3"/>
    <p:sldId id="257" r:id="rId4"/>
    <p:sldId id="258" r:id="rId5"/>
    <p:sldId id="286" r:id="rId6"/>
    <p:sldId id="281" r:id="rId7"/>
    <p:sldId id="282" r:id="rId8"/>
    <p:sldId id="260" r:id="rId9"/>
    <p:sldId id="284" r:id="rId10"/>
    <p:sldId id="264" r:id="rId11"/>
    <p:sldId id="265" r:id="rId12"/>
    <p:sldId id="269" r:id="rId13"/>
    <p:sldId id="285" r:id="rId14"/>
    <p:sldId id="271" r:id="rId15"/>
    <p:sldId id="274" r:id="rId16"/>
    <p:sldId id="279" r:id="rId17"/>
    <p:sldId id="277"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27966" autoAdjust="0"/>
    <p:restoredTop sz="96416" autoAdjust="0"/>
  </p:normalViewPr>
  <p:slideViewPr>
    <p:cSldViewPr>
      <p:cViewPr varScale="1">
        <p:scale>
          <a:sx n="56" d="100"/>
          <a:sy n="56" d="100"/>
        </p:scale>
        <p:origin x="-85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765C33-6984-41D7-BC9D-CD23A439C476}" type="datetimeFigureOut">
              <a:rPr lang="en-IN" smtClean="0"/>
              <a:pPr/>
              <a:t>13-06-2017</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ECAB2E-AC58-4FFD-81E0-11CABF2D22D5}" type="slidenum">
              <a:rPr lang="en-IN" smtClean="0"/>
              <a:pPr/>
              <a:t>‹#›</a:t>
            </a:fld>
            <a:endParaRPr lang="en-IN"/>
          </a:p>
        </p:txBody>
      </p:sp>
    </p:spTree>
    <p:extLst>
      <p:ext uri="{BB962C8B-B14F-4D97-AF65-F5344CB8AC3E}">
        <p14:creationId xmlns:p14="http://schemas.microsoft.com/office/powerpoint/2010/main" xmlns="" val="2304852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p:cNvSpPr>
            <a:spLocks noGrp="1" noRot="1" noChangeAspect="1" noTextEdit="1"/>
          </p:cNvSpPr>
          <p:nvPr>
            <p:ph type="sldImg"/>
          </p:nvPr>
        </p:nvSpPr>
        <p:spPr>
          <a:ln/>
        </p:spPr>
      </p:sp>
      <p:sp>
        <p:nvSpPr>
          <p:cNvPr id="17410" name="Notes Placeholder 2"/>
          <p:cNvSpPr>
            <a:spLocks noGrp="1"/>
          </p:cNvSpPr>
          <p:nvPr>
            <p:ph type="body" idx="1"/>
          </p:nvPr>
        </p:nvSpPr>
        <p:spPr>
          <a:noFill/>
          <a:ln/>
        </p:spPr>
        <p:txBody>
          <a:bodyPr/>
          <a:lstStyle/>
          <a:p>
            <a:endParaRPr lang="en-US" smtClean="0">
              <a:latin typeface="Times" pitchFamily="1" charset="0"/>
            </a:endParaRPr>
          </a:p>
        </p:txBody>
      </p:sp>
      <p:sp>
        <p:nvSpPr>
          <p:cNvPr id="17411" name="Slide Number Placeholder 3"/>
          <p:cNvSpPr>
            <a:spLocks noGrp="1"/>
          </p:cNvSpPr>
          <p:nvPr>
            <p:ph type="sldNum" sz="quarter" idx="5"/>
          </p:nvPr>
        </p:nvSpPr>
        <p:spPr>
          <a:noFill/>
        </p:spPr>
        <p:txBody>
          <a:bodyPr/>
          <a:lstStyle/>
          <a:p>
            <a:fld id="{2674B23D-1F4B-4DC2-BBF0-1A84125E63BB}" type="slidenum">
              <a:rPr lang="en-US"/>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a:ln/>
        </p:spPr>
      </p:sp>
      <p:sp>
        <p:nvSpPr>
          <p:cNvPr id="46082" name="Notes Placeholder 2"/>
          <p:cNvSpPr>
            <a:spLocks noGrp="1"/>
          </p:cNvSpPr>
          <p:nvPr>
            <p:ph type="body" idx="1"/>
          </p:nvPr>
        </p:nvSpPr>
        <p:spPr>
          <a:noFill/>
          <a:ln/>
        </p:spPr>
        <p:txBody>
          <a:bodyPr/>
          <a:lstStyle/>
          <a:p>
            <a:endParaRPr lang="en-US" dirty="0" smtClean="0">
              <a:latin typeface="Times" pitchFamily="1" charset="0"/>
            </a:endParaRPr>
          </a:p>
        </p:txBody>
      </p:sp>
      <p:sp>
        <p:nvSpPr>
          <p:cNvPr id="46083" name="Slide Number Placeholder 3"/>
          <p:cNvSpPr>
            <a:spLocks noGrp="1"/>
          </p:cNvSpPr>
          <p:nvPr>
            <p:ph type="sldNum" sz="quarter" idx="5"/>
          </p:nvPr>
        </p:nvSpPr>
        <p:spPr>
          <a:noFill/>
        </p:spPr>
        <p:txBody>
          <a:bodyPr/>
          <a:lstStyle/>
          <a:p>
            <a:fld id="{59A927BA-0304-4A2B-AA19-02795F33F787}" type="slidenum">
              <a:rPr lang="en-US"/>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a:ln/>
        </p:spPr>
      </p:sp>
      <p:sp>
        <p:nvSpPr>
          <p:cNvPr id="19458" name="Notes Placeholder 2"/>
          <p:cNvSpPr>
            <a:spLocks noGrp="1"/>
          </p:cNvSpPr>
          <p:nvPr>
            <p:ph type="body" idx="1"/>
          </p:nvPr>
        </p:nvSpPr>
        <p:spPr>
          <a:noFill/>
          <a:ln/>
        </p:spPr>
        <p:txBody>
          <a:bodyPr/>
          <a:lstStyle/>
          <a:p>
            <a:r>
              <a:rPr lang="en-US" dirty="0" smtClean="0">
                <a:latin typeface="Times" pitchFamily="1" charset="0"/>
              </a:rPr>
              <a:t>Let us understand how CPAP helps – in a baby with RDS the Functional Residual Capacity of Lung FRC is reduced as alveoli collapse at end of expiration . CPAP increases the FRC decreases the Ventilation Perfusion mismatch thus improving oxygenation , washing out the CO2 , improving the pH .It splints the upper airways preventing obstructive apnea , dilates the lower airways thus reducing the airway resistance . Overall Tidal volume improves and  the work of breathing  decreases .With improved physiology the </a:t>
            </a:r>
            <a:r>
              <a:rPr lang="en-US" dirty="0" err="1" smtClean="0">
                <a:latin typeface="Times" pitchFamily="1" charset="0"/>
              </a:rPr>
              <a:t>pneumocyte</a:t>
            </a:r>
            <a:r>
              <a:rPr lang="en-US" dirty="0" smtClean="0">
                <a:latin typeface="Times" pitchFamily="1" charset="0"/>
              </a:rPr>
              <a:t> 2 which produces surfactant functions better with better recycling and production  , this reflects as improved lung compliance in long run .</a:t>
            </a:r>
          </a:p>
        </p:txBody>
      </p:sp>
      <p:sp>
        <p:nvSpPr>
          <p:cNvPr id="19459" name="Slide Number Placeholder 3"/>
          <p:cNvSpPr>
            <a:spLocks noGrp="1"/>
          </p:cNvSpPr>
          <p:nvPr>
            <p:ph type="sldNum" sz="quarter" idx="5"/>
          </p:nvPr>
        </p:nvSpPr>
        <p:spPr>
          <a:noFill/>
        </p:spPr>
        <p:txBody>
          <a:bodyPr/>
          <a:lstStyle/>
          <a:p>
            <a:fld id="{E1C60F92-43E2-4E35-B93E-15A810284E7F}" type="slidenum">
              <a:rPr lang="en-US"/>
              <a:pPr/>
              <a:t>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ChangeArrowheads="1" noTextEdit="1"/>
          </p:cNvSpPr>
          <p:nvPr>
            <p:ph type="sldImg"/>
          </p:nvPr>
        </p:nvSpPr>
        <p:spPr>
          <a:ln/>
        </p:spPr>
      </p:sp>
      <p:sp>
        <p:nvSpPr>
          <p:cNvPr id="21506" name="Rectangle 3"/>
          <p:cNvSpPr>
            <a:spLocks noGrp="1" noChangeArrowheads="1"/>
          </p:cNvSpPr>
          <p:nvPr>
            <p:ph type="body" idx="1"/>
          </p:nvPr>
        </p:nvSpPr>
        <p:spPr>
          <a:noFill/>
          <a:ln/>
        </p:spPr>
        <p:txBody>
          <a:bodyPr/>
          <a:lstStyle/>
          <a:p>
            <a:r>
              <a:rPr lang="en-US" dirty="0" smtClean="0">
                <a:latin typeface="Times" pitchFamily="1" charset="0"/>
              </a:rPr>
              <a:t>Let me share with you the animal experiments which will convince that CPAP is better than conventional ventilation </a:t>
            </a:r>
          </a:p>
          <a:p>
            <a:r>
              <a:rPr lang="en-US" dirty="0" smtClean="0">
                <a:latin typeface="Times" pitchFamily="1" charset="0"/>
              </a:rPr>
              <a:t>Here is preterm Lamb lung in which alveolar septa are damaged  </a:t>
            </a:r>
            <a:r>
              <a:rPr lang="en-US" dirty="0" err="1" smtClean="0">
                <a:latin typeface="Times" pitchFamily="1" charset="0"/>
              </a:rPr>
              <a:t>foll</a:t>
            </a:r>
            <a:r>
              <a:rPr lang="pl-PL" dirty="0" smtClean="0">
                <a:latin typeface="Times" pitchFamily="1" charset="0"/>
              </a:rPr>
              <a:t>ow</a:t>
            </a:r>
            <a:r>
              <a:rPr lang="en-US" dirty="0" err="1" smtClean="0">
                <a:latin typeface="Times" pitchFamily="1" charset="0"/>
              </a:rPr>
              <a:t>ing</a:t>
            </a:r>
            <a:r>
              <a:rPr lang="en-US" dirty="0" smtClean="0">
                <a:latin typeface="Times" pitchFamily="1" charset="0"/>
              </a:rPr>
              <a:t> 24 hours of ventilation . Though the FRC is increased following ventilation but the effective surface area for gas exchange has decreased. In preterm , the alveolar wall is thin with less supporting tissue , hence more prone to damage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ChangeArrowheads="1" noTextEdit="1"/>
          </p:cNvSpPr>
          <p:nvPr>
            <p:ph type="sldImg"/>
          </p:nvPr>
        </p:nvSpPr>
        <p:spPr>
          <a:ln/>
        </p:spPr>
      </p:sp>
      <p:sp>
        <p:nvSpPr>
          <p:cNvPr id="23554" name="Rectangle 3"/>
          <p:cNvSpPr>
            <a:spLocks noGrp="1" noChangeArrowheads="1"/>
          </p:cNvSpPr>
          <p:nvPr>
            <p:ph type="body" idx="1"/>
          </p:nvPr>
        </p:nvSpPr>
        <p:spPr>
          <a:noFill/>
          <a:ln/>
        </p:spPr>
        <p:txBody>
          <a:bodyPr/>
          <a:lstStyle/>
          <a:p>
            <a:r>
              <a:rPr lang="en-US" dirty="0" smtClean="0">
                <a:latin typeface="Times" pitchFamily="1" charset="0"/>
              </a:rPr>
              <a:t>Notice in this preterm lamb , following 72 hours of conventional ventilation the inter alveolar wall thickness is 3 to 4 times when compared with another in which nasal CPAP is given. With thickened alveolar wall the gas exchange will become  difficult in preterm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noTextEdit="1"/>
          </p:cNvSpPr>
          <p:nvPr>
            <p:ph type="sldImg"/>
          </p:nvPr>
        </p:nvSpPr>
        <p:spPr>
          <a:ln/>
        </p:spPr>
      </p:sp>
      <p:sp>
        <p:nvSpPr>
          <p:cNvPr id="31746" name="Notes Placeholder 2"/>
          <p:cNvSpPr>
            <a:spLocks noGrp="1"/>
          </p:cNvSpPr>
          <p:nvPr>
            <p:ph type="body" idx="1"/>
          </p:nvPr>
        </p:nvSpPr>
        <p:spPr>
          <a:noFill/>
          <a:ln/>
        </p:spPr>
        <p:txBody>
          <a:bodyPr/>
          <a:lstStyle/>
          <a:p>
            <a:r>
              <a:rPr lang="en-US" dirty="0" smtClean="0">
                <a:latin typeface="Times" pitchFamily="1" charset="0"/>
              </a:rPr>
              <a:t>So CPAP is like a Magic .It opens the lung at FRC for better gas exchange keeps the lung open with minimal pressure than in CV </a:t>
            </a:r>
          </a:p>
          <a:p>
            <a:r>
              <a:rPr lang="en-US" dirty="0" smtClean="0">
                <a:latin typeface="Times" pitchFamily="1" charset="0"/>
              </a:rPr>
              <a:t>Thus causing less of </a:t>
            </a:r>
            <a:r>
              <a:rPr lang="en-US" dirty="0" err="1" smtClean="0">
                <a:latin typeface="Times" pitchFamily="1" charset="0"/>
              </a:rPr>
              <a:t>barotrauma</a:t>
            </a:r>
            <a:r>
              <a:rPr lang="en-US" dirty="0" smtClean="0">
                <a:latin typeface="Times" pitchFamily="1" charset="0"/>
              </a:rPr>
              <a:t>, Baby is breathing spontaneously deciding its Tidal Volume , so no </a:t>
            </a:r>
            <a:r>
              <a:rPr lang="en-US" dirty="0" err="1" smtClean="0">
                <a:latin typeface="Times" pitchFamily="1" charset="0"/>
              </a:rPr>
              <a:t>volutrauma</a:t>
            </a:r>
            <a:r>
              <a:rPr lang="en-US" dirty="0" smtClean="0">
                <a:latin typeface="Times" pitchFamily="1" charset="0"/>
              </a:rPr>
              <a:t> but most important as there is no </a:t>
            </a:r>
            <a:r>
              <a:rPr lang="en-US" dirty="0" err="1" smtClean="0">
                <a:latin typeface="Times" pitchFamily="1" charset="0"/>
              </a:rPr>
              <a:t>endotracheal</a:t>
            </a:r>
            <a:r>
              <a:rPr lang="en-US" dirty="0" smtClean="0">
                <a:latin typeface="Times" pitchFamily="1" charset="0"/>
              </a:rPr>
              <a:t> tube no </a:t>
            </a:r>
            <a:r>
              <a:rPr lang="en-US" dirty="0" err="1" smtClean="0">
                <a:latin typeface="Times" pitchFamily="1" charset="0"/>
              </a:rPr>
              <a:t>biotraunma</a:t>
            </a:r>
            <a:r>
              <a:rPr lang="en-US" dirty="0" smtClean="0">
                <a:latin typeface="Times" pitchFamily="1" charset="0"/>
              </a:rPr>
              <a:t> . Pulmonary arterial pressure are least with improved blood flow , hence less VQ  mismatch </a:t>
            </a:r>
          </a:p>
        </p:txBody>
      </p:sp>
      <p:sp>
        <p:nvSpPr>
          <p:cNvPr id="31747" name="Slide Number Placeholder 3"/>
          <p:cNvSpPr>
            <a:spLocks noGrp="1"/>
          </p:cNvSpPr>
          <p:nvPr>
            <p:ph type="sldNum" sz="quarter" idx="5"/>
          </p:nvPr>
        </p:nvSpPr>
        <p:spPr>
          <a:noFill/>
        </p:spPr>
        <p:txBody>
          <a:bodyPr/>
          <a:lstStyle/>
          <a:p>
            <a:fld id="{D2ADC043-4332-400C-A6AD-D9B69053B3FD}" type="slidenum">
              <a:rPr lang="en-US"/>
              <a:pPr/>
              <a:t>12</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a:ln/>
        </p:spPr>
      </p:sp>
      <p:sp>
        <p:nvSpPr>
          <p:cNvPr id="35842" name="Notes Placeholder 2"/>
          <p:cNvSpPr>
            <a:spLocks noGrp="1"/>
          </p:cNvSpPr>
          <p:nvPr>
            <p:ph type="body" idx="1"/>
          </p:nvPr>
        </p:nvSpPr>
        <p:spPr>
          <a:noFill/>
          <a:ln/>
        </p:spPr>
        <p:txBody>
          <a:bodyPr/>
          <a:lstStyle/>
          <a:p>
            <a:r>
              <a:rPr lang="en-US" dirty="0" smtClean="0">
                <a:latin typeface="Times" pitchFamily="1" charset="0"/>
              </a:rPr>
              <a:t>Let us understand the relationship between Lung volume – X axis with Pulmonary vascular resistance – y Axis .</a:t>
            </a:r>
          </a:p>
          <a:p>
            <a:r>
              <a:rPr lang="en-US" dirty="0" smtClean="0">
                <a:latin typeface="Times" pitchFamily="1" charset="0"/>
              </a:rPr>
              <a:t>PVR is least once the lung is open at the FRC , at this blood flow is maximum with Best ventilation perfusion matching and gas exchange.</a:t>
            </a:r>
          </a:p>
          <a:p>
            <a:r>
              <a:rPr lang="en-US" dirty="0" smtClean="0">
                <a:latin typeface="Times" pitchFamily="1" charset="0"/>
              </a:rPr>
              <a:t>You can see on Right- baby with MAS has higher lung volume while on left HMD has lower lung volume both RESULT in high PVR .</a:t>
            </a:r>
          </a:p>
          <a:p>
            <a:r>
              <a:rPr lang="en-US" dirty="0" smtClean="0">
                <a:latin typeface="Times" pitchFamily="1" charset="0"/>
              </a:rPr>
              <a:t>In clinical practice , for a baby on CPAP with higher pressure  the lung will over distend while low CPAP will cause reduced FRC – in both PVR will increase causing </a:t>
            </a:r>
            <a:r>
              <a:rPr lang="en-US" dirty="0" err="1" smtClean="0">
                <a:latin typeface="Times" pitchFamily="1" charset="0"/>
              </a:rPr>
              <a:t>Rt</a:t>
            </a:r>
            <a:r>
              <a:rPr lang="en-US" dirty="0" smtClean="0">
                <a:latin typeface="Times" pitchFamily="1" charset="0"/>
              </a:rPr>
              <a:t> to left shunt impairing pulmonary blood flow .Thus we must ensure lung is opened at FRC for best blood flow and better gas exchange .</a:t>
            </a:r>
          </a:p>
          <a:p>
            <a:endParaRPr lang="en-US" dirty="0" smtClean="0">
              <a:latin typeface="Times" pitchFamily="1" charset="0"/>
            </a:endParaRPr>
          </a:p>
          <a:p>
            <a:endParaRPr lang="en-US" dirty="0" smtClean="0">
              <a:latin typeface="Times" pitchFamily="1" charset="0"/>
            </a:endParaRPr>
          </a:p>
        </p:txBody>
      </p:sp>
      <p:sp>
        <p:nvSpPr>
          <p:cNvPr id="35843" name="Slide Number Placeholder 3"/>
          <p:cNvSpPr>
            <a:spLocks noGrp="1"/>
          </p:cNvSpPr>
          <p:nvPr>
            <p:ph type="sldNum" sz="quarter" idx="5"/>
          </p:nvPr>
        </p:nvSpPr>
        <p:spPr>
          <a:noFill/>
        </p:spPr>
        <p:txBody>
          <a:bodyPr/>
          <a:lstStyle/>
          <a:p>
            <a:fld id="{726FB2F0-8482-4D2B-A4E7-69FDE0BF13F6}" type="slidenum">
              <a:rPr lang="en-US"/>
              <a:pPr/>
              <a:t>14</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a:ln/>
        </p:spPr>
      </p:sp>
      <p:sp>
        <p:nvSpPr>
          <p:cNvPr id="41986" name="Notes Placeholder 2"/>
          <p:cNvSpPr>
            <a:spLocks noGrp="1"/>
          </p:cNvSpPr>
          <p:nvPr>
            <p:ph type="body" idx="1"/>
          </p:nvPr>
        </p:nvSpPr>
        <p:spPr>
          <a:noFill/>
          <a:ln/>
        </p:spPr>
        <p:txBody>
          <a:bodyPr/>
          <a:lstStyle/>
          <a:p>
            <a:r>
              <a:rPr lang="en-US" dirty="0" smtClean="0">
                <a:latin typeface="Times" pitchFamily="1" charset="0"/>
              </a:rPr>
              <a:t>Alveoli are lined with water molecules which tend to pull alveoli towards centre – this can be nullified by CPAP pressure or by reducing the ST by giving surfactant . And if both are done simultaneously synergistic action can be obtained . This has gone into clinical practice and called as INSURE . </a:t>
            </a:r>
          </a:p>
        </p:txBody>
      </p:sp>
      <p:sp>
        <p:nvSpPr>
          <p:cNvPr id="41987" name="Slide Number Placeholder 3"/>
          <p:cNvSpPr>
            <a:spLocks noGrp="1"/>
          </p:cNvSpPr>
          <p:nvPr>
            <p:ph type="sldNum" sz="quarter" idx="5"/>
          </p:nvPr>
        </p:nvSpPr>
        <p:spPr>
          <a:noFill/>
        </p:spPr>
        <p:txBody>
          <a:bodyPr/>
          <a:lstStyle/>
          <a:p>
            <a:fld id="{8D7060FD-16DF-41F0-859A-2F3C529BABA0}" type="slidenum">
              <a:rPr lang="en-US"/>
              <a:pPr/>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noTextEdit="1"/>
          </p:cNvSpPr>
          <p:nvPr>
            <p:ph type="sldImg"/>
          </p:nvPr>
        </p:nvSpPr>
        <p:spPr>
          <a:ln/>
        </p:spPr>
      </p:sp>
      <p:sp>
        <p:nvSpPr>
          <p:cNvPr id="48130" name="Notes Placeholder 2"/>
          <p:cNvSpPr>
            <a:spLocks noGrp="1"/>
          </p:cNvSpPr>
          <p:nvPr>
            <p:ph type="body" idx="1"/>
          </p:nvPr>
        </p:nvSpPr>
        <p:spPr>
          <a:noFill/>
          <a:ln/>
        </p:spPr>
        <p:txBody>
          <a:bodyPr/>
          <a:lstStyle/>
          <a:p>
            <a:r>
              <a:rPr lang="en-US" dirty="0" smtClean="0">
                <a:latin typeface="Times" pitchFamily="1" charset="0"/>
              </a:rPr>
              <a:t>We learnt , CPAP is safe as it causes less lung injury . One should give optimal CPAP to open the lung at FRC as pulmonary vascular resistance is least with maximum blood flow.  Use of surfactant and CPAP together  is beneficial in RDS . It is also very important to understand that CPAP will give maximum dividends if you use antenatal steroids for preterm labor, early surfactant if required and have Good delivery room care and use early CPAP.</a:t>
            </a:r>
          </a:p>
        </p:txBody>
      </p:sp>
      <p:sp>
        <p:nvSpPr>
          <p:cNvPr id="48131" name="Slide Number Placeholder 3"/>
          <p:cNvSpPr>
            <a:spLocks noGrp="1"/>
          </p:cNvSpPr>
          <p:nvPr>
            <p:ph type="sldNum" sz="quarter" idx="5"/>
          </p:nvPr>
        </p:nvSpPr>
        <p:spPr>
          <a:noFill/>
        </p:spPr>
        <p:txBody>
          <a:bodyPr/>
          <a:lstStyle/>
          <a:p>
            <a:fld id="{CD8F96C1-C06A-4766-A35C-536FE36E6FC3}" type="slidenum">
              <a:rPr lang="en-US"/>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8412838E-CF4E-4B3D-B875-ECB802BEC8A9}" type="datetimeFigureOut">
              <a:rPr lang="en-IN" smtClean="0"/>
              <a:pPr/>
              <a:t>13-06-2017</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3B34EF9-4ADD-435F-860F-347AB1CF2A6D}"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12838E-CF4E-4B3D-B875-ECB802BEC8A9}" type="datetimeFigureOut">
              <a:rPr lang="en-IN" smtClean="0"/>
              <a:pPr/>
              <a:t>13-06-2017</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B34EF9-4ADD-435F-860F-347AB1CF2A6D}" type="slidenum">
              <a:rPr lang="en-IN" smtClean="0"/>
              <a:pPr/>
              <a:t>‹#›</a:t>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918648" cy="1470025"/>
          </a:xfrm>
        </p:spPr>
        <p:txBody>
          <a:bodyPr>
            <a:noAutofit/>
          </a:bodyPr>
          <a:lstStyle/>
          <a:p>
            <a:r>
              <a:rPr lang="en-US" altLang="zh-TW" sz="5300" b="1" dirty="0" smtClean="0">
                <a:solidFill>
                  <a:srgbClr val="C00000"/>
                </a:solidFill>
                <a:latin typeface="Calibri" pitchFamily="34" charset="0"/>
                <a:ea typeface="PMingLiU" pitchFamily="18" charset="-120"/>
              </a:rPr>
              <a:t>Science behind use of </a:t>
            </a:r>
            <a:br>
              <a:rPr lang="en-US" altLang="zh-TW" sz="5300" b="1" dirty="0" smtClean="0">
                <a:solidFill>
                  <a:srgbClr val="C00000"/>
                </a:solidFill>
                <a:latin typeface="Calibri" pitchFamily="34" charset="0"/>
                <a:ea typeface="PMingLiU" pitchFamily="18" charset="-120"/>
              </a:rPr>
            </a:br>
            <a:r>
              <a:rPr lang="en-US" altLang="zh-TW" sz="5300" b="1" dirty="0" smtClean="0">
                <a:solidFill>
                  <a:srgbClr val="C00000"/>
                </a:solidFill>
                <a:latin typeface="Calibri" pitchFamily="34" charset="0"/>
                <a:ea typeface="PMingLiU" pitchFamily="18" charset="-120"/>
              </a:rPr>
              <a:t>Antenatal Corticosteroids, CPAP</a:t>
            </a:r>
            <a:r>
              <a:rPr lang="en-US" altLang="zh-TW" sz="5300" b="1" dirty="0">
                <a:solidFill>
                  <a:srgbClr val="C00000"/>
                </a:solidFill>
                <a:latin typeface="Calibri" pitchFamily="34" charset="0"/>
                <a:ea typeface="PMingLiU" pitchFamily="18" charset="-120"/>
              </a:rPr>
              <a:t> </a:t>
            </a:r>
            <a:r>
              <a:rPr lang="en-US" altLang="zh-TW" sz="5300" b="1" dirty="0" smtClean="0">
                <a:solidFill>
                  <a:srgbClr val="C00000"/>
                </a:solidFill>
                <a:latin typeface="Calibri" pitchFamily="34" charset="0"/>
                <a:ea typeface="PMingLiU" pitchFamily="18" charset="-120"/>
              </a:rPr>
              <a:t>and Surfactant </a:t>
            </a:r>
            <a:br>
              <a:rPr lang="en-US" altLang="zh-TW" sz="5300" b="1" dirty="0" smtClean="0">
                <a:solidFill>
                  <a:srgbClr val="C00000"/>
                </a:solidFill>
                <a:latin typeface="Calibri" pitchFamily="34" charset="0"/>
                <a:ea typeface="PMingLiU" pitchFamily="18" charset="-120"/>
              </a:rPr>
            </a:br>
            <a:endParaRPr lang="en-IN" sz="53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3"/>
          <p:cNvSpPr>
            <a:spLocks noGrp="1"/>
          </p:cNvSpPr>
          <p:nvPr>
            <p:ph type="title"/>
          </p:nvPr>
        </p:nvSpPr>
        <p:spPr>
          <a:xfrm>
            <a:off x="467544" y="548680"/>
            <a:ext cx="8229600" cy="1143000"/>
          </a:xfrm>
        </p:spPr>
        <p:txBody>
          <a:bodyPr/>
          <a:lstStyle/>
          <a:p>
            <a:r>
              <a:rPr lang="en-US" b="1" dirty="0" smtClean="0">
                <a:solidFill>
                  <a:srgbClr val="C00000"/>
                </a:solidFill>
                <a:cs typeface="Tahoma" pitchFamily="34" charset="0"/>
              </a:rPr>
              <a:t>What shall we learn?</a:t>
            </a:r>
            <a:endParaRPr lang="en-US" b="1" dirty="0" smtClean="0">
              <a:solidFill>
                <a:srgbClr val="C00000"/>
              </a:solidFill>
            </a:endParaRPr>
          </a:p>
        </p:txBody>
      </p:sp>
      <p:sp>
        <p:nvSpPr>
          <p:cNvPr id="16386" name="Content Placeholder 2"/>
          <p:cNvSpPr>
            <a:spLocks noGrp="1"/>
          </p:cNvSpPr>
          <p:nvPr>
            <p:ph idx="1"/>
          </p:nvPr>
        </p:nvSpPr>
        <p:spPr>
          <a:xfrm>
            <a:off x="971600" y="2132856"/>
            <a:ext cx="7679432" cy="3124200"/>
          </a:xfrm>
        </p:spPr>
        <p:txBody>
          <a:bodyPr/>
          <a:lstStyle/>
          <a:p>
            <a:r>
              <a:rPr lang="en-US" dirty="0">
                <a:cs typeface="Tahoma" pitchFamily="34" charset="0"/>
              </a:rPr>
              <a:t>How do Antenatal steroids(ANS) work?</a:t>
            </a:r>
          </a:p>
          <a:p>
            <a:pPr eaLnBrk="1" hangingPunct="1"/>
            <a:r>
              <a:rPr lang="en-US" dirty="0" smtClean="0">
                <a:cs typeface="Tahoma" pitchFamily="34" charset="0"/>
              </a:rPr>
              <a:t>How does CPAP work?</a:t>
            </a:r>
          </a:p>
          <a:p>
            <a:pPr eaLnBrk="1" hangingPunct="1"/>
            <a:r>
              <a:rPr lang="en-US" dirty="0" smtClean="0">
                <a:cs typeface="Tahoma" pitchFamily="34" charset="0"/>
              </a:rPr>
              <a:t>How does Surfactant work?</a:t>
            </a:r>
          </a:p>
          <a:p>
            <a:pPr eaLnBrk="1" hangingPunct="1"/>
            <a:r>
              <a:rPr lang="en-US" dirty="0" smtClean="0">
                <a:cs typeface="Tahoma" pitchFamily="34" charset="0"/>
              </a:rPr>
              <a:t>Synergistic action of ANS, CPAP and surfactant</a:t>
            </a:r>
          </a:p>
          <a:p>
            <a:pPr eaLnBrk="1" hangingPunct="1">
              <a:buFont typeface="Arial" pitchFamily="34" charset="0"/>
              <a:buNone/>
            </a:pPr>
            <a:endParaRPr lang="en-US" dirty="0" smtClean="0">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smtClean="0">
                <a:solidFill>
                  <a:srgbClr val="C00000"/>
                </a:solidFill>
              </a:rPr>
              <a:t>Quantum of Prematurity </a:t>
            </a:r>
            <a:endParaRPr lang="en-IN" b="1" dirty="0">
              <a:solidFill>
                <a:srgbClr val="C00000"/>
              </a:solidFill>
            </a:endParaRPr>
          </a:p>
        </p:txBody>
      </p:sp>
      <p:sp>
        <p:nvSpPr>
          <p:cNvPr id="3" name="Content Placeholder 2"/>
          <p:cNvSpPr>
            <a:spLocks noGrp="1"/>
          </p:cNvSpPr>
          <p:nvPr>
            <p:ph idx="1"/>
          </p:nvPr>
        </p:nvSpPr>
        <p:spPr/>
        <p:txBody>
          <a:bodyPr>
            <a:normAutofit/>
          </a:bodyPr>
          <a:lstStyle/>
          <a:p>
            <a:r>
              <a:rPr lang="en-IN" dirty="0" smtClean="0"/>
              <a:t>India </a:t>
            </a:r>
          </a:p>
          <a:p>
            <a:pPr lvl="1"/>
            <a:r>
              <a:rPr lang="en-IN" dirty="0" smtClean="0"/>
              <a:t>highest number of preterm births and </a:t>
            </a:r>
          </a:p>
          <a:p>
            <a:pPr lvl="1"/>
            <a:r>
              <a:rPr lang="en-IN" dirty="0" smtClean="0"/>
              <a:t>Highest number neonatal deaths due to prematurity </a:t>
            </a:r>
          </a:p>
          <a:p>
            <a:r>
              <a:rPr lang="en-IN" dirty="0" smtClean="0"/>
              <a:t>Births  -  </a:t>
            </a:r>
            <a:r>
              <a:rPr lang="en-IN" sz="2800" dirty="0" smtClean="0"/>
              <a:t>2.6 </a:t>
            </a:r>
            <a:r>
              <a:rPr lang="en-IN" sz="2800" dirty="0" err="1" smtClean="0"/>
              <a:t>crore</a:t>
            </a:r>
            <a:r>
              <a:rPr lang="en-IN" sz="2800" dirty="0" smtClean="0"/>
              <a:t> live births/year</a:t>
            </a:r>
          </a:p>
          <a:p>
            <a:r>
              <a:rPr lang="en-IN" dirty="0" smtClean="0"/>
              <a:t>Preterm  births - </a:t>
            </a:r>
            <a:r>
              <a:rPr lang="en-IN" sz="2600" dirty="0" smtClean="0"/>
              <a:t>35 </a:t>
            </a:r>
            <a:r>
              <a:rPr lang="en-IN" sz="2600" dirty="0" err="1" smtClean="0"/>
              <a:t>lakh</a:t>
            </a:r>
            <a:r>
              <a:rPr lang="en-IN" sz="2600" dirty="0" smtClean="0"/>
              <a:t>/year </a:t>
            </a:r>
          </a:p>
          <a:p>
            <a:r>
              <a:rPr lang="en-IN" dirty="0" smtClean="0"/>
              <a:t>Preterm deaths </a:t>
            </a:r>
            <a:r>
              <a:rPr lang="en-IN" sz="2600" dirty="0" smtClean="0"/>
              <a:t>- 3 </a:t>
            </a:r>
            <a:r>
              <a:rPr lang="en-IN" sz="2600" dirty="0" err="1" smtClean="0"/>
              <a:t>lakh</a:t>
            </a:r>
            <a:r>
              <a:rPr lang="en-IN" sz="2600" dirty="0" smtClean="0"/>
              <a:t> babies (10%)</a:t>
            </a:r>
            <a:endParaRPr lang="en-IN" sz="26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C00000"/>
                </a:solidFill>
              </a:rPr>
              <a:t>Vulnerability in Prematurity</a:t>
            </a:r>
            <a:endParaRPr lang="en-IN" b="1" dirty="0">
              <a:solidFill>
                <a:srgbClr val="C00000"/>
              </a:solidFill>
            </a:endParaRPr>
          </a:p>
        </p:txBody>
      </p:sp>
      <p:sp>
        <p:nvSpPr>
          <p:cNvPr id="3" name="Content Placeholder 2"/>
          <p:cNvSpPr>
            <a:spLocks noGrp="1"/>
          </p:cNvSpPr>
          <p:nvPr>
            <p:ph idx="1"/>
          </p:nvPr>
        </p:nvSpPr>
        <p:spPr/>
        <p:txBody>
          <a:bodyPr>
            <a:normAutofit lnSpcReduction="10000"/>
          </a:bodyPr>
          <a:lstStyle/>
          <a:p>
            <a:r>
              <a:rPr lang="en-US" dirty="0" smtClean="0"/>
              <a:t>Fetal lung immaturity - principal contributor for neonatal mortality</a:t>
            </a:r>
          </a:p>
          <a:p>
            <a:r>
              <a:rPr lang="en-US" dirty="0" smtClean="0"/>
              <a:t>Primary focus of strategies to improve the survival  -  Lung</a:t>
            </a:r>
          </a:p>
          <a:p>
            <a:r>
              <a:rPr lang="en-US" dirty="0" smtClean="0"/>
              <a:t>Strategy for prevention and treatment of RDS</a:t>
            </a:r>
          </a:p>
          <a:p>
            <a:pPr lvl="1"/>
            <a:r>
              <a:rPr lang="en-US" dirty="0" smtClean="0"/>
              <a:t>Acceleration of fetal lung maturation by ANS therapy to the mother</a:t>
            </a:r>
          </a:p>
          <a:p>
            <a:pPr lvl="1"/>
            <a:r>
              <a:rPr lang="en-US" dirty="0" smtClean="0"/>
              <a:t>CPAP to the neonate</a:t>
            </a:r>
          </a:p>
          <a:p>
            <a:pPr lvl="1"/>
            <a:r>
              <a:rPr lang="en-US" dirty="0" smtClean="0"/>
              <a:t>Surfactant to neonate </a:t>
            </a:r>
          </a:p>
          <a:p>
            <a:pPr lvl="1"/>
            <a:endParaRPr lang="en-IN"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p:txBody>
          <a:bodyPr/>
          <a:lstStyle/>
          <a:p>
            <a:r>
              <a:rPr lang="en-US" b="1" dirty="0" smtClean="0">
                <a:solidFill>
                  <a:srgbClr val="C00000"/>
                </a:solidFill>
                <a:cs typeface="Tahoma" pitchFamily="34" charset="0"/>
              </a:rPr>
              <a:t>How do Antenatal Steroids Work?</a:t>
            </a:r>
          </a:p>
        </p:txBody>
      </p:sp>
      <p:sp>
        <p:nvSpPr>
          <p:cNvPr id="45058" name="Content Placeholder 2"/>
          <p:cNvSpPr>
            <a:spLocks noGrp="1"/>
          </p:cNvSpPr>
          <p:nvPr>
            <p:ph idx="1"/>
          </p:nvPr>
        </p:nvSpPr>
        <p:spPr>
          <a:xfrm>
            <a:off x="304800" y="1295400"/>
            <a:ext cx="8610600" cy="5334000"/>
          </a:xfrm>
        </p:spPr>
        <p:txBody>
          <a:bodyPr>
            <a:normAutofit/>
          </a:bodyPr>
          <a:lstStyle/>
          <a:p>
            <a:pPr>
              <a:lnSpc>
                <a:spcPct val="130000"/>
              </a:lnSpc>
            </a:pPr>
            <a:r>
              <a:rPr lang="en-US" sz="2400" dirty="0" smtClean="0">
                <a:cs typeface="Tahoma" pitchFamily="34" charset="0"/>
              </a:rPr>
              <a:t>Accelerate development of </a:t>
            </a:r>
            <a:r>
              <a:rPr lang="en-US" sz="2400" dirty="0" err="1" smtClean="0">
                <a:cs typeface="Tahoma" pitchFamily="34" charset="0"/>
              </a:rPr>
              <a:t>pneumocytes</a:t>
            </a:r>
            <a:r>
              <a:rPr lang="en-US" sz="2400" dirty="0" smtClean="0">
                <a:cs typeface="Tahoma" pitchFamily="34" charset="0"/>
              </a:rPr>
              <a:t>, improve  lung mechanics (maximal lung volume, compliance), gas exchange </a:t>
            </a:r>
          </a:p>
          <a:p>
            <a:pPr>
              <a:lnSpc>
                <a:spcPct val="130000"/>
              </a:lnSpc>
            </a:pPr>
            <a:r>
              <a:rPr lang="en-US" sz="2400" dirty="0" smtClean="0">
                <a:cs typeface="Tahoma" pitchFamily="34" charset="0"/>
              </a:rPr>
              <a:t>Increases surfactant production</a:t>
            </a:r>
          </a:p>
          <a:p>
            <a:pPr>
              <a:lnSpc>
                <a:spcPct val="130000"/>
              </a:lnSpc>
            </a:pPr>
            <a:r>
              <a:rPr lang="en-US" sz="2400" dirty="0" smtClean="0">
                <a:cs typeface="Tahoma" pitchFamily="34" charset="0"/>
              </a:rPr>
              <a:t>Induction of surfactant release, absorption of alveolar fluid, increase lung antioxidant enzymes</a:t>
            </a:r>
          </a:p>
          <a:p>
            <a:pPr>
              <a:lnSpc>
                <a:spcPct val="130000"/>
              </a:lnSpc>
              <a:buFontTx/>
              <a:buNone/>
            </a:pPr>
            <a:endParaRPr lang="en-US" sz="2400" dirty="0" smtClean="0">
              <a:cs typeface="Tahoma" pitchFamily="34" charset="0"/>
            </a:endParaRPr>
          </a:p>
          <a:p>
            <a:pPr algn="ctr">
              <a:lnSpc>
                <a:spcPct val="130000"/>
              </a:lnSpc>
              <a:buFontTx/>
              <a:buNone/>
            </a:pPr>
            <a:r>
              <a:rPr lang="en-US" sz="2400" dirty="0" smtClean="0">
                <a:cs typeface="Tahoma" pitchFamily="34" charset="0"/>
              </a:rPr>
              <a:t>Reduction in RDS, Reduction in </a:t>
            </a:r>
            <a:r>
              <a:rPr lang="en-US" sz="2400" dirty="0" err="1" smtClean="0">
                <a:cs typeface="Tahoma" pitchFamily="34" charset="0"/>
              </a:rPr>
              <a:t>Intraventricular</a:t>
            </a:r>
            <a:r>
              <a:rPr lang="en-US" sz="2400" dirty="0" smtClean="0">
                <a:cs typeface="Tahoma" pitchFamily="34" charset="0"/>
              </a:rPr>
              <a:t> hemorrhage, </a:t>
            </a:r>
            <a:r>
              <a:rPr lang="en-US" sz="2400" dirty="0" err="1" smtClean="0">
                <a:cs typeface="Tahoma" pitchFamily="34" charset="0"/>
              </a:rPr>
              <a:t>Necrotising</a:t>
            </a:r>
            <a:r>
              <a:rPr lang="en-US" sz="2400" dirty="0" smtClean="0">
                <a:cs typeface="Tahoma" pitchFamily="34" charset="0"/>
              </a:rPr>
              <a:t> enterocolitis, systemic sepsis and mortality.</a:t>
            </a:r>
          </a:p>
        </p:txBody>
      </p:sp>
      <p:sp>
        <p:nvSpPr>
          <p:cNvPr id="4" name="Down Arrow 3"/>
          <p:cNvSpPr/>
          <p:nvPr/>
        </p:nvSpPr>
        <p:spPr>
          <a:xfrm>
            <a:off x="4355976" y="4005064"/>
            <a:ext cx="457200" cy="381000"/>
          </a:xfrm>
          <a:prstGeom prst="down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xmlns="" val="1779846919"/>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143000"/>
          </a:xfrm>
        </p:spPr>
        <p:txBody>
          <a:bodyPr/>
          <a:lstStyle/>
          <a:p>
            <a:r>
              <a:rPr lang="en-IN" b="1" dirty="0" smtClean="0">
                <a:solidFill>
                  <a:srgbClr val="C00000"/>
                </a:solidFill>
              </a:rPr>
              <a:t>What is CPAP?</a:t>
            </a:r>
            <a:endParaRPr lang="en-IN" b="1" dirty="0">
              <a:solidFill>
                <a:srgbClr val="C00000"/>
              </a:solidFill>
            </a:endParaRPr>
          </a:p>
        </p:txBody>
      </p:sp>
      <p:sp>
        <p:nvSpPr>
          <p:cNvPr id="3" name="Content Placeholder 2"/>
          <p:cNvSpPr>
            <a:spLocks noGrp="1"/>
          </p:cNvSpPr>
          <p:nvPr>
            <p:ph idx="1"/>
          </p:nvPr>
        </p:nvSpPr>
        <p:spPr>
          <a:xfrm>
            <a:off x="457200" y="2286000"/>
            <a:ext cx="8229600" cy="3048000"/>
          </a:xfrm>
        </p:spPr>
        <p:txBody>
          <a:bodyPr/>
          <a:lstStyle/>
          <a:p>
            <a:pPr>
              <a:buNone/>
            </a:pPr>
            <a:r>
              <a:rPr lang="en-IN" b="1" dirty="0" smtClean="0">
                <a:latin typeface="+mj-lt"/>
              </a:rPr>
              <a:t>CPAP – Continuous positive airway pressure</a:t>
            </a:r>
          </a:p>
          <a:p>
            <a:pPr>
              <a:buNone/>
            </a:pPr>
            <a:r>
              <a:rPr lang="en-US" dirty="0">
                <a:latin typeface="+mj-lt"/>
                <a:cs typeface="Times New Roman" pitchFamily="18" charset="0"/>
              </a:rPr>
              <a:t>	</a:t>
            </a:r>
            <a:r>
              <a:rPr lang="en-US" dirty="0" smtClean="0">
                <a:latin typeface="+mj-lt"/>
                <a:cs typeface="Times New Roman" pitchFamily="18" charset="0"/>
              </a:rPr>
              <a:t>Application of continuous pressure during 	both inspiration and expiration in a 	spontaneously breathing baby</a:t>
            </a:r>
          </a:p>
          <a:p>
            <a:pPr>
              <a:buNone/>
            </a:pPr>
            <a:endParaRPr lang="en-IN" dirty="0" smtClean="0">
              <a:latin typeface="+mj-lt"/>
            </a:endParaRPr>
          </a:p>
          <a:p>
            <a:endParaRPr lang="en-IN" dirty="0">
              <a:latin typeface="+mj-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09600"/>
            <a:ext cx="8229600" cy="1143000"/>
          </a:xfrm>
        </p:spPr>
        <p:txBody>
          <a:bodyPr/>
          <a:lstStyle/>
          <a:p>
            <a:r>
              <a:rPr lang="en-IN" b="1" dirty="0" smtClean="0">
                <a:solidFill>
                  <a:srgbClr val="C00000"/>
                </a:solidFill>
              </a:rPr>
              <a:t> What does CPAP do?</a:t>
            </a:r>
            <a:endParaRPr lang="en-IN" b="1" dirty="0">
              <a:solidFill>
                <a:srgbClr val="C00000"/>
              </a:solidFill>
            </a:endParaRPr>
          </a:p>
        </p:txBody>
      </p:sp>
      <p:sp>
        <p:nvSpPr>
          <p:cNvPr id="3" name="Content Placeholder 2"/>
          <p:cNvSpPr>
            <a:spLocks noGrp="1"/>
          </p:cNvSpPr>
          <p:nvPr>
            <p:ph idx="1"/>
          </p:nvPr>
        </p:nvSpPr>
        <p:spPr>
          <a:xfrm>
            <a:off x="762000" y="2103437"/>
            <a:ext cx="7924800" cy="4525963"/>
          </a:xfrm>
        </p:spPr>
        <p:txBody>
          <a:bodyPr/>
          <a:lstStyle/>
          <a:p>
            <a:r>
              <a:rPr lang="en-US" dirty="0" smtClean="0">
                <a:latin typeface="Times New Roman" pitchFamily="18" charset="0"/>
                <a:cs typeface="Times New Roman" pitchFamily="18" charset="0"/>
              </a:rPr>
              <a:t>Provides constant airway pressure</a:t>
            </a:r>
          </a:p>
          <a:p>
            <a:pPr lvl="1"/>
            <a:r>
              <a:rPr lang="en-US" dirty="0" smtClean="0">
                <a:latin typeface="Times New Roman" pitchFamily="18" charset="0"/>
                <a:cs typeface="Times New Roman" pitchFamily="18" charset="0"/>
              </a:rPr>
              <a:t> Keeps the alveoli open </a:t>
            </a:r>
          </a:p>
          <a:p>
            <a:pPr lvl="1"/>
            <a:r>
              <a:rPr lang="en-US" dirty="0" smtClean="0">
                <a:latin typeface="Times New Roman" pitchFamily="18" charset="0"/>
                <a:cs typeface="Times New Roman" pitchFamily="18" charset="0"/>
              </a:rPr>
              <a:t> Keeps airways splinted &amp; open (improves FRC)</a:t>
            </a:r>
          </a:p>
          <a:p>
            <a:r>
              <a:rPr lang="en-US" dirty="0" smtClean="0">
                <a:latin typeface="Times New Roman" pitchFamily="18" charset="0"/>
                <a:cs typeface="Times New Roman" pitchFamily="18" charset="0"/>
              </a:rPr>
              <a:t>Leads to </a:t>
            </a:r>
          </a:p>
          <a:p>
            <a:pPr lvl="1"/>
            <a:r>
              <a:rPr lang="en-US" dirty="0" smtClean="0">
                <a:latin typeface="Times New Roman" pitchFamily="18" charset="0"/>
                <a:cs typeface="Times New Roman" pitchFamily="18" charset="0"/>
              </a:rPr>
              <a:t>Better breathing</a:t>
            </a:r>
          </a:p>
          <a:p>
            <a:pPr lvl="1"/>
            <a:r>
              <a:rPr lang="en-US" dirty="0" smtClean="0">
                <a:latin typeface="Times New Roman" pitchFamily="18" charset="0"/>
                <a:cs typeface="Times New Roman" pitchFamily="18" charset="0"/>
              </a:rPr>
              <a:t>Better gas exchange – Less lung injury</a:t>
            </a:r>
          </a:p>
          <a:p>
            <a:endParaRPr lang="en-IN"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p:txBody>
          <a:bodyPr/>
          <a:lstStyle/>
          <a:p>
            <a:pPr eaLnBrk="1" hangingPunct="1"/>
            <a:r>
              <a:rPr lang="en-US" b="1" dirty="0" smtClean="0">
                <a:solidFill>
                  <a:srgbClr val="C00000"/>
                </a:solidFill>
              </a:rPr>
              <a:t>How does CPAP work?</a:t>
            </a:r>
          </a:p>
        </p:txBody>
      </p:sp>
      <p:sp>
        <p:nvSpPr>
          <p:cNvPr id="18434" name="Rectangle 3"/>
          <p:cNvSpPr>
            <a:spLocks noGrp="1" noChangeArrowheads="1"/>
          </p:cNvSpPr>
          <p:nvPr>
            <p:ph idx="1"/>
          </p:nvPr>
        </p:nvSpPr>
        <p:spPr>
          <a:xfrm>
            <a:off x="838200" y="1371600"/>
            <a:ext cx="7315200" cy="4953000"/>
          </a:xfrm>
        </p:spPr>
        <p:txBody>
          <a:bodyPr>
            <a:normAutofit lnSpcReduction="10000"/>
          </a:bodyPr>
          <a:lstStyle/>
          <a:p>
            <a:pPr eaLnBrk="1" hangingPunct="1">
              <a:lnSpc>
                <a:spcPct val="130000"/>
              </a:lnSpc>
              <a:buFontTx/>
              <a:buNone/>
            </a:pPr>
            <a:r>
              <a:rPr lang="en-US" b="1" dirty="0" smtClean="0">
                <a:solidFill>
                  <a:srgbClr val="C00000"/>
                </a:solidFill>
              </a:rPr>
              <a:t>Pulmonary</a:t>
            </a:r>
          </a:p>
          <a:p>
            <a:pPr lvl="1" eaLnBrk="1" hangingPunct="1">
              <a:lnSpc>
                <a:spcPct val="130000"/>
              </a:lnSpc>
            </a:pPr>
            <a:r>
              <a:rPr lang="en-US" dirty="0" smtClean="0"/>
              <a:t>Increases FRC</a:t>
            </a:r>
          </a:p>
          <a:p>
            <a:pPr lvl="1" eaLnBrk="1" hangingPunct="1">
              <a:lnSpc>
                <a:spcPct val="130000"/>
              </a:lnSpc>
            </a:pPr>
            <a:r>
              <a:rPr lang="en-US" dirty="0" smtClean="0"/>
              <a:t>Decreases V/Q mismatch </a:t>
            </a:r>
          </a:p>
          <a:p>
            <a:pPr lvl="1" eaLnBrk="1" hangingPunct="1">
              <a:lnSpc>
                <a:spcPct val="130000"/>
              </a:lnSpc>
            </a:pPr>
            <a:r>
              <a:rPr lang="en-US" dirty="0" smtClean="0"/>
              <a:t>Splints upper airway – </a:t>
            </a:r>
            <a:r>
              <a:rPr lang="en-US" dirty="0" smtClean="0">
                <a:sym typeface="Symbol" pitchFamily="18" charset="2"/>
              </a:rPr>
              <a:t> </a:t>
            </a:r>
            <a:r>
              <a:rPr lang="en-US" dirty="0" smtClean="0"/>
              <a:t>airway resistance</a:t>
            </a:r>
          </a:p>
          <a:p>
            <a:pPr lvl="1" eaLnBrk="1" hangingPunct="1">
              <a:lnSpc>
                <a:spcPct val="130000"/>
              </a:lnSpc>
            </a:pPr>
            <a:r>
              <a:rPr lang="en-US" dirty="0" smtClean="0"/>
              <a:t>Increased Tidal volume</a:t>
            </a:r>
          </a:p>
          <a:p>
            <a:pPr lvl="1" eaLnBrk="1" hangingPunct="1">
              <a:lnSpc>
                <a:spcPct val="130000"/>
              </a:lnSpc>
            </a:pPr>
            <a:r>
              <a:rPr lang="en-US" dirty="0" smtClean="0">
                <a:sym typeface="Symbol" pitchFamily="18" charset="2"/>
              </a:rPr>
              <a:t>Decreased</a:t>
            </a:r>
            <a:r>
              <a:rPr lang="en-US" dirty="0" smtClean="0"/>
              <a:t> Work of breathing</a:t>
            </a:r>
          </a:p>
          <a:p>
            <a:pPr lvl="1" eaLnBrk="1" hangingPunct="1">
              <a:lnSpc>
                <a:spcPct val="130000"/>
              </a:lnSpc>
            </a:pPr>
            <a:r>
              <a:rPr lang="en-US" dirty="0" smtClean="0"/>
              <a:t>Conserves surfactant</a:t>
            </a:r>
          </a:p>
          <a:p>
            <a:pPr lvl="1" eaLnBrk="1" hangingPunct="1">
              <a:lnSpc>
                <a:spcPct val="130000"/>
              </a:lnSpc>
            </a:pPr>
            <a:r>
              <a:rPr lang="en-US" dirty="0" smtClean="0">
                <a:sym typeface="Symbol" pitchFamily="18" charset="2"/>
              </a:rPr>
              <a:t></a:t>
            </a:r>
            <a:r>
              <a:rPr lang="en-US" dirty="0" smtClean="0"/>
              <a:t> lung compliance</a:t>
            </a:r>
          </a:p>
        </p:txBody>
      </p:sp>
    </p:spTree>
  </p:cSld>
  <p:clrMapOvr>
    <a:masterClrMapping/>
  </p:clrMapOvr>
  <p:transition spd="slow" advTm="69245"/>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smtClean="0">
                <a:solidFill>
                  <a:srgbClr val="C00000"/>
                </a:solidFill>
              </a:rPr>
              <a:t>GAS EXCHANGE and FRC</a:t>
            </a:r>
            <a:endParaRPr lang="en-IN" b="1" dirty="0">
              <a:solidFill>
                <a:srgbClr val="C00000"/>
              </a:solidFill>
            </a:endParaRPr>
          </a:p>
        </p:txBody>
      </p:sp>
      <p:pic>
        <p:nvPicPr>
          <p:cNvPr id="1026" name="Picture 2" descr="C:\Users\Yogesha\Desktop\da0e5fa111793f02fd0f77d675bcb7d1.jpg"/>
          <p:cNvPicPr>
            <a:picLocks noGrp="1" noChangeAspect="1" noChangeArrowheads="1"/>
          </p:cNvPicPr>
          <p:nvPr>
            <p:ph idx="1"/>
          </p:nvPr>
        </p:nvPicPr>
        <p:blipFill>
          <a:blip r:embed="rId2" cstate="print"/>
          <a:srcRect t="1841"/>
          <a:stretch>
            <a:fillRect/>
          </a:stretch>
        </p:blipFill>
        <p:spPr bwMode="auto">
          <a:xfrm>
            <a:off x="1722078" y="1676400"/>
            <a:ext cx="5212121" cy="4062487"/>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a:xfrm>
            <a:off x="152400" y="76200"/>
            <a:ext cx="8915400" cy="914400"/>
          </a:xfrm>
        </p:spPr>
        <p:txBody>
          <a:bodyPr/>
          <a:lstStyle/>
          <a:p>
            <a:pPr eaLnBrk="1" hangingPunct="1"/>
            <a:r>
              <a:rPr lang="en-US" b="1" dirty="0" smtClean="0">
                <a:solidFill>
                  <a:srgbClr val="C00000"/>
                </a:solidFill>
                <a:cs typeface="Tahoma" pitchFamily="34" charset="0"/>
              </a:rPr>
              <a:t>Why not conventional ventilation?</a:t>
            </a:r>
          </a:p>
        </p:txBody>
      </p:sp>
      <p:pic>
        <p:nvPicPr>
          <p:cNvPr id="20482" name="Picture 3"/>
          <p:cNvPicPr>
            <a:picLocks noChangeAspect="1" noChangeArrowheads="1"/>
          </p:cNvPicPr>
          <p:nvPr/>
        </p:nvPicPr>
        <p:blipFill>
          <a:blip r:embed="rId3" cstate="print">
            <a:lum contrast="6000"/>
          </a:blip>
          <a:srcRect b="11270"/>
          <a:stretch>
            <a:fillRect/>
          </a:stretch>
        </p:blipFill>
        <p:spPr bwMode="auto">
          <a:xfrm>
            <a:off x="5076056" y="1104370"/>
            <a:ext cx="4050482" cy="5410729"/>
          </a:xfrm>
          <a:prstGeom prst="rect">
            <a:avLst/>
          </a:prstGeom>
          <a:noFill/>
          <a:ln w="9525">
            <a:solidFill>
              <a:srgbClr val="C00000"/>
            </a:solidFill>
            <a:miter lim="800000"/>
            <a:headEnd/>
            <a:tailEnd/>
          </a:ln>
        </p:spPr>
      </p:pic>
      <p:sp>
        <p:nvSpPr>
          <p:cNvPr id="20483" name="Text Box 4"/>
          <p:cNvSpPr txBox="1">
            <a:spLocks noChangeArrowheads="1"/>
          </p:cNvSpPr>
          <p:nvPr/>
        </p:nvSpPr>
        <p:spPr bwMode="auto">
          <a:xfrm>
            <a:off x="457200" y="1295400"/>
            <a:ext cx="2209800" cy="830263"/>
          </a:xfrm>
          <a:prstGeom prst="rect">
            <a:avLst/>
          </a:prstGeom>
          <a:noFill/>
          <a:ln w="9525">
            <a:solidFill>
              <a:srgbClr val="C00000"/>
            </a:solidFill>
            <a:miter lim="800000"/>
            <a:headEnd/>
            <a:tailEnd/>
          </a:ln>
        </p:spPr>
        <p:txBody>
          <a:bodyPr>
            <a:spAutoFit/>
          </a:bodyPr>
          <a:lstStyle/>
          <a:p>
            <a:pPr algn="ctr"/>
            <a:r>
              <a:rPr lang="en-US" b="1">
                <a:latin typeface="Calibri" pitchFamily="34" charset="0"/>
              </a:rPr>
              <a:t>No </a:t>
            </a:r>
          </a:p>
          <a:p>
            <a:pPr algn="ctr"/>
            <a:r>
              <a:rPr lang="en-US" b="1">
                <a:latin typeface="Calibri" pitchFamily="34" charset="0"/>
              </a:rPr>
              <a:t>Ventilation</a:t>
            </a:r>
          </a:p>
        </p:txBody>
      </p:sp>
      <p:sp>
        <p:nvSpPr>
          <p:cNvPr id="20484" name="Line 5"/>
          <p:cNvSpPr>
            <a:spLocks noChangeShapeType="1"/>
          </p:cNvSpPr>
          <p:nvPr/>
        </p:nvSpPr>
        <p:spPr bwMode="auto">
          <a:xfrm flipV="1">
            <a:off x="2895600" y="1695450"/>
            <a:ext cx="1676400" cy="0"/>
          </a:xfrm>
          <a:prstGeom prst="line">
            <a:avLst/>
          </a:prstGeom>
          <a:noFill/>
          <a:ln w="57150">
            <a:solidFill>
              <a:srgbClr val="C00000"/>
            </a:solidFill>
            <a:round/>
            <a:headEnd/>
            <a:tailEnd type="triangle" w="med" len="med"/>
          </a:ln>
        </p:spPr>
        <p:txBody>
          <a:bodyPr wrap="none" anchor="ctr"/>
          <a:lstStyle/>
          <a:p>
            <a:endParaRPr lang="en-IN"/>
          </a:p>
        </p:txBody>
      </p:sp>
      <p:sp>
        <p:nvSpPr>
          <p:cNvPr id="20485" name="Text Box 6"/>
          <p:cNvSpPr txBox="1">
            <a:spLocks noChangeArrowheads="1"/>
          </p:cNvSpPr>
          <p:nvPr/>
        </p:nvSpPr>
        <p:spPr bwMode="auto">
          <a:xfrm>
            <a:off x="457200" y="3013075"/>
            <a:ext cx="2209800" cy="831850"/>
          </a:xfrm>
          <a:prstGeom prst="rect">
            <a:avLst/>
          </a:prstGeom>
          <a:noFill/>
          <a:ln w="9525">
            <a:solidFill>
              <a:srgbClr val="C00000"/>
            </a:solidFill>
            <a:miter lim="800000"/>
            <a:headEnd/>
            <a:tailEnd/>
          </a:ln>
        </p:spPr>
        <p:txBody>
          <a:bodyPr>
            <a:spAutoFit/>
          </a:bodyPr>
          <a:lstStyle/>
          <a:p>
            <a:pPr algn="ctr">
              <a:spcBef>
                <a:spcPct val="50000"/>
              </a:spcBef>
            </a:pPr>
            <a:r>
              <a:rPr lang="en-US" b="1">
                <a:latin typeface="Calibri" pitchFamily="34" charset="0"/>
              </a:rPr>
              <a:t>24 hrs Ventilation</a:t>
            </a:r>
          </a:p>
        </p:txBody>
      </p:sp>
      <p:sp>
        <p:nvSpPr>
          <p:cNvPr id="7175" name="Text Box 8"/>
          <p:cNvSpPr txBox="1">
            <a:spLocks noChangeArrowheads="1"/>
          </p:cNvSpPr>
          <p:nvPr/>
        </p:nvSpPr>
        <p:spPr bwMode="auto">
          <a:xfrm>
            <a:off x="228600" y="4191000"/>
            <a:ext cx="4343400" cy="2308225"/>
          </a:xfrm>
          <a:prstGeom prst="rect">
            <a:avLst/>
          </a:prstGeom>
          <a:noFill/>
          <a:ln w="9525">
            <a:solidFill>
              <a:srgbClr val="C00000"/>
            </a:solidFill>
            <a:miter lim="800000"/>
            <a:headEnd/>
            <a:tailEnd/>
          </a:ln>
        </p:spPr>
        <p:txBody>
          <a:bodyPr>
            <a:spAutoFit/>
          </a:bodyPr>
          <a:lstStyle/>
          <a:p>
            <a:pPr>
              <a:spcBef>
                <a:spcPct val="50000"/>
              </a:spcBef>
              <a:defRPr/>
            </a:pPr>
            <a:r>
              <a:rPr lang="en-US" altLang="en-US" b="1" dirty="0">
                <a:solidFill>
                  <a:srgbClr val="C00000"/>
                </a:solidFill>
                <a:latin typeface="Calibri" pitchFamily="34" charset="0"/>
              </a:rPr>
              <a:t>Limitations of premature lung </a:t>
            </a:r>
          </a:p>
          <a:p>
            <a:pPr marL="228600" indent="-228600">
              <a:spcBef>
                <a:spcPct val="50000"/>
              </a:spcBef>
              <a:buClr>
                <a:srgbClr val="C00000"/>
              </a:buClr>
              <a:buFont typeface="Wingdings" pitchFamily="2" charset="2"/>
              <a:buChar char="§"/>
              <a:defRPr/>
            </a:pPr>
            <a:r>
              <a:rPr lang="en-US" altLang="en-US" b="1" dirty="0">
                <a:latin typeface="Calibri" pitchFamily="34" charset="0"/>
              </a:rPr>
              <a:t>Underdeveloped architect to hold the lung open </a:t>
            </a:r>
          </a:p>
          <a:p>
            <a:pPr marL="228600" indent="-228600">
              <a:spcBef>
                <a:spcPct val="50000"/>
              </a:spcBef>
              <a:buClr>
                <a:srgbClr val="C00000"/>
              </a:buClr>
              <a:buFont typeface="Wingdings" pitchFamily="2" charset="2"/>
              <a:buChar char="§"/>
              <a:defRPr/>
            </a:pPr>
            <a:r>
              <a:rPr lang="en-US" altLang="en-US" b="1" dirty="0">
                <a:latin typeface="Calibri" pitchFamily="34" charset="0"/>
              </a:rPr>
              <a:t>Thicker and few septa so less surface area for gas exchange</a:t>
            </a:r>
          </a:p>
        </p:txBody>
      </p:sp>
      <p:sp>
        <p:nvSpPr>
          <p:cNvPr id="20487" name="Rectangle 9"/>
          <p:cNvSpPr>
            <a:spLocks noChangeArrowheads="1"/>
          </p:cNvSpPr>
          <p:nvPr/>
        </p:nvSpPr>
        <p:spPr bwMode="auto">
          <a:xfrm>
            <a:off x="2619375" y="863600"/>
            <a:ext cx="184150" cy="457200"/>
          </a:xfrm>
          <a:prstGeom prst="rect">
            <a:avLst/>
          </a:prstGeom>
          <a:noFill/>
          <a:ln w="9525">
            <a:noFill/>
            <a:miter lim="800000"/>
            <a:headEnd/>
            <a:tailEnd/>
          </a:ln>
        </p:spPr>
        <p:txBody>
          <a:bodyPr wrap="none">
            <a:spAutoFit/>
          </a:bodyPr>
          <a:lstStyle/>
          <a:p>
            <a:endParaRPr lang="en-US"/>
          </a:p>
        </p:txBody>
      </p:sp>
      <p:sp>
        <p:nvSpPr>
          <p:cNvPr id="20488" name="Text Box 10"/>
          <p:cNvSpPr txBox="1">
            <a:spLocks noChangeArrowheads="1"/>
          </p:cNvSpPr>
          <p:nvPr/>
        </p:nvSpPr>
        <p:spPr bwMode="auto">
          <a:xfrm>
            <a:off x="4419600" y="6400800"/>
            <a:ext cx="4343400" cy="457200"/>
          </a:xfrm>
          <a:prstGeom prst="rect">
            <a:avLst/>
          </a:prstGeom>
          <a:noFill/>
          <a:ln w="9525">
            <a:noFill/>
            <a:miter lim="800000"/>
            <a:headEnd/>
            <a:tailEnd/>
          </a:ln>
        </p:spPr>
        <p:txBody>
          <a:bodyPr>
            <a:spAutoFit/>
          </a:bodyPr>
          <a:lstStyle/>
          <a:p>
            <a:pPr>
              <a:spcBef>
                <a:spcPct val="50000"/>
              </a:spcBef>
            </a:pPr>
            <a:endParaRPr lang="en-US"/>
          </a:p>
        </p:txBody>
      </p:sp>
      <p:sp>
        <p:nvSpPr>
          <p:cNvPr id="20489" name="Text Box 11"/>
          <p:cNvSpPr txBox="1">
            <a:spLocks noChangeArrowheads="1"/>
          </p:cNvSpPr>
          <p:nvPr/>
        </p:nvSpPr>
        <p:spPr bwMode="auto">
          <a:xfrm>
            <a:off x="4572000" y="6491288"/>
            <a:ext cx="4572000" cy="400050"/>
          </a:xfrm>
          <a:prstGeom prst="rect">
            <a:avLst/>
          </a:prstGeom>
          <a:solidFill>
            <a:srgbClr val="FF9393"/>
          </a:solidFill>
          <a:ln w="9525">
            <a:noFill/>
            <a:miter lim="800000"/>
            <a:headEnd/>
            <a:tailEnd/>
          </a:ln>
        </p:spPr>
        <p:txBody>
          <a:bodyPr>
            <a:spAutoFit/>
          </a:bodyPr>
          <a:lstStyle/>
          <a:p>
            <a:pPr algn="r">
              <a:spcBef>
                <a:spcPct val="50000"/>
              </a:spcBef>
            </a:pPr>
            <a:r>
              <a:rPr lang="en-US" sz="2000" b="1">
                <a:latin typeface="Calibri" pitchFamily="34" charset="0"/>
              </a:rPr>
              <a:t>Pinkerton KE, et al J Appl Physiol, 1994</a:t>
            </a:r>
          </a:p>
        </p:txBody>
      </p:sp>
      <p:sp>
        <p:nvSpPr>
          <p:cNvPr id="20490" name="Line 5"/>
          <p:cNvSpPr>
            <a:spLocks noChangeShapeType="1"/>
          </p:cNvSpPr>
          <p:nvPr/>
        </p:nvSpPr>
        <p:spPr bwMode="auto">
          <a:xfrm flipV="1">
            <a:off x="2819400" y="3429000"/>
            <a:ext cx="1752600" cy="0"/>
          </a:xfrm>
          <a:prstGeom prst="line">
            <a:avLst/>
          </a:prstGeom>
          <a:noFill/>
          <a:ln w="57150">
            <a:solidFill>
              <a:srgbClr val="C00000"/>
            </a:solidFill>
            <a:round/>
            <a:headEnd/>
            <a:tailEnd type="triangle" w="med" len="med"/>
          </a:ln>
        </p:spPr>
        <p:txBody>
          <a:bodyPr wrap="none" anchor="ctr"/>
          <a:lstStyle/>
          <a:p>
            <a:endParaRPr lang="en-IN"/>
          </a:p>
        </p:txBody>
      </p:sp>
    </p:spTree>
  </p:cSld>
  <p:clrMapOvr>
    <a:masterClrMapping/>
  </p:clrMapOvr>
  <p:transition spd="slow" advTm="40283"/>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3"/>
          <p:cNvSpPr>
            <a:spLocks noChangeArrowheads="1"/>
          </p:cNvSpPr>
          <p:nvPr/>
        </p:nvSpPr>
        <p:spPr bwMode="auto">
          <a:xfrm>
            <a:off x="2057400" y="1828800"/>
            <a:ext cx="762000" cy="523875"/>
          </a:xfrm>
          <a:prstGeom prst="rect">
            <a:avLst/>
          </a:prstGeom>
          <a:noFill/>
          <a:ln w="9525">
            <a:noFill/>
            <a:miter lim="800000"/>
            <a:headEnd/>
            <a:tailEnd/>
          </a:ln>
        </p:spPr>
        <p:txBody>
          <a:bodyPr>
            <a:spAutoFit/>
          </a:bodyPr>
          <a:lstStyle/>
          <a:p>
            <a:r>
              <a:rPr lang="en-US" sz="2800" b="1">
                <a:latin typeface="Calibri" pitchFamily="34" charset="0"/>
              </a:rPr>
              <a:t>C V</a:t>
            </a:r>
          </a:p>
        </p:txBody>
      </p:sp>
      <p:sp>
        <p:nvSpPr>
          <p:cNvPr id="211972" name="Rectangle 4"/>
          <p:cNvSpPr>
            <a:spLocks noChangeArrowheads="1"/>
          </p:cNvSpPr>
          <p:nvPr/>
        </p:nvSpPr>
        <p:spPr bwMode="auto">
          <a:xfrm>
            <a:off x="0" y="76200"/>
            <a:ext cx="9144000" cy="1446213"/>
          </a:xfrm>
          <a:prstGeom prst="rect">
            <a:avLst/>
          </a:prstGeom>
          <a:noFill/>
          <a:ln w="9525">
            <a:noFill/>
            <a:miter lim="800000"/>
            <a:headEnd/>
            <a:tailEnd/>
          </a:ln>
          <a:effectLst/>
        </p:spPr>
        <p:txBody>
          <a:bodyPr>
            <a:spAutoFit/>
          </a:bodyPr>
          <a:lstStyle/>
          <a:p>
            <a:pPr algn="ctr">
              <a:defRPr/>
            </a:pPr>
            <a:r>
              <a:rPr lang="en-US" sz="4000" b="1" dirty="0">
                <a:effectLst>
                  <a:outerShdw blurRad="38100" dist="38100" dir="2700000" algn="tl">
                    <a:srgbClr val="000000"/>
                  </a:outerShdw>
                </a:effectLst>
                <a:latin typeface="Arial" pitchFamily="34" charset="0"/>
              </a:rPr>
              <a:t> </a:t>
            </a:r>
            <a:r>
              <a:rPr lang="en-US" sz="4400" b="1" dirty="0">
                <a:solidFill>
                  <a:srgbClr val="C00000"/>
                </a:solidFill>
                <a:latin typeface="Calibri" pitchFamily="34" charset="0"/>
              </a:rPr>
              <a:t>Preterm Lambs at 72 Hours</a:t>
            </a:r>
          </a:p>
          <a:p>
            <a:pPr algn="ctr">
              <a:buFontTx/>
              <a:buChar char="-"/>
              <a:defRPr/>
            </a:pPr>
            <a:r>
              <a:rPr lang="en-US" sz="4400" b="1" dirty="0">
                <a:solidFill>
                  <a:srgbClr val="C00000"/>
                </a:solidFill>
                <a:latin typeface="Calibri" pitchFamily="34" charset="0"/>
              </a:rPr>
              <a:t> Distal Airspace Wall Thickness</a:t>
            </a:r>
          </a:p>
        </p:txBody>
      </p:sp>
      <p:pic>
        <p:nvPicPr>
          <p:cNvPr id="22531" name="Picture 5" descr="ALI DAS thickness 3d CV vs nCPAP_a 200dpirgb"/>
          <p:cNvPicPr>
            <a:picLocks noChangeAspect="1" noChangeArrowheads="1"/>
          </p:cNvPicPr>
          <p:nvPr/>
        </p:nvPicPr>
        <p:blipFill>
          <a:blip r:embed="rId3" cstate="print"/>
          <a:srcRect/>
          <a:stretch>
            <a:fillRect/>
          </a:stretch>
        </p:blipFill>
        <p:spPr bwMode="auto">
          <a:xfrm>
            <a:off x="0" y="2286000"/>
            <a:ext cx="9144000" cy="4114800"/>
          </a:xfrm>
          <a:prstGeom prst="rect">
            <a:avLst/>
          </a:prstGeom>
          <a:noFill/>
          <a:ln w="9525">
            <a:solidFill>
              <a:srgbClr val="C00000"/>
            </a:solidFill>
            <a:miter lim="800000"/>
            <a:headEnd/>
            <a:tailEnd/>
          </a:ln>
        </p:spPr>
      </p:pic>
      <p:sp>
        <p:nvSpPr>
          <p:cNvPr id="22532" name="Rectangle 3"/>
          <p:cNvSpPr>
            <a:spLocks noChangeArrowheads="1"/>
          </p:cNvSpPr>
          <p:nvPr/>
        </p:nvSpPr>
        <p:spPr bwMode="auto">
          <a:xfrm>
            <a:off x="6324600" y="1752600"/>
            <a:ext cx="1371600" cy="523875"/>
          </a:xfrm>
          <a:prstGeom prst="rect">
            <a:avLst/>
          </a:prstGeom>
          <a:noFill/>
          <a:ln w="9525">
            <a:noFill/>
            <a:miter lim="800000"/>
            <a:headEnd/>
            <a:tailEnd/>
          </a:ln>
        </p:spPr>
        <p:txBody>
          <a:bodyPr>
            <a:spAutoFit/>
          </a:bodyPr>
          <a:lstStyle/>
          <a:p>
            <a:pPr algn="ctr"/>
            <a:r>
              <a:rPr lang="en-US" sz="2800" b="1">
                <a:latin typeface="Calibri" pitchFamily="34" charset="0"/>
              </a:rPr>
              <a:t>nCPAP</a:t>
            </a:r>
          </a:p>
        </p:txBody>
      </p:sp>
    </p:spTree>
  </p:cSld>
  <p:clrMapOvr>
    <a:masterClrMapping/>
  </p:clrMapOvr>
  <p:transition spd="slow" advTm="30715"/>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4"/>
          <p:cNvSpPr>
            <a:spLocks noGrp="1" noChangeArrowheads="1"/>
          </p:cNvSpPr>
          <p:nvPr>
            <p:ph type="title"/>
          </p:nvPr>
        </p:nvSpPr>
        <p:spPr/>
        <p:txBody>
          <a:bodyPr/>
          <a:lstStyle/>
          <a:p>
            <a:pPr eaLnBrk="1" hangingPunct="1"/>
            <a:r>
              <a:rPr lang="en-US" smtClean="0"/>
              <a:t>CPAP Magic</a:t>
            </a:r>
          </a:p>
        </p:txBody>
      </p:sp>
      <p:sp>
        <p:nvSpPr>
          <p:cNvPr id="30722" name="Rectangle 5"/>
          <p:cNvSpPr>
            <a:spLocks noGrp="1" noChangeArrowheads="1"/>
          </p:cNvSpPr>
          <p:nvPr>
            <p:ph sz="half" idx="1"/>
          </p:nvPr>
        </p:nvSpPr>
        <p:spPr>
          <a:xfrm>
            <a:off x="533400" y="1676400"/>
            <a:ext cx="8077200" cy="4191000"/>
          </a:xfrm>
        </p:spPr>
        <p:txBody>
          <a:bodyPr/>
          <a:lstStyle/>
          <a:p>
            <a:r>
              <a:rPr lang="en-US" dirty="0" smtClean="0">
                <a:cs typeface="Tahoma" pitchFamily="34" charset="0"/>
              </a:rPr>
              <a:t>No ET tubes- no </a:t>
            </a:r>
            <a:r>
              <a:rPr lang="en-US" dirty="0" err="1" smtClean="0">
                <a:cs typeface="Tahoma" pitchFamily="34" charset="0"/>
              </a:rPr>
              <a:t>biotrauma</a:t>
            </a:r>
            <a:endParaRPr lang="en-US" dirty="0" smtClean="0">
              <a:cs typeface="Tahoma" pitchFamily="34" charset="0"/>
            </a:endParaRPr>
          </a:p>
          <a:p>
            <a:pPr eaLnBrk="1" hangingPunct="1"/>
            <a:r>
              <a:rPr lang="en-US" dirty="0" smtClean="0">
                <a:cs typeface="Tahoma" pitchFamily="34" charset="0"/>
              </a:rPr>
              <a:t>Opens the lung at FRC – negligible </a:t>
            </a:r>
            <a:r>
              <a:rPr lang="en-US" dirty="0" err="1" smtClean="0">
                <a:cs typeface="Tahoma" pitchFamily="34" charset="0"/>
              </a:rPr>
              <a:t>atelecto</a:t>
            </a:r>
            <a:r>
              <a:rPr lang="en-US" dirty="0" smtClean="0">
                <a:cs typeface="Tahoma" pitchFamily="34" charset="0"/>
              </a:rPr>
              <a:t>-trauma</a:t>
            </a:r>
          </a:p>
          <a:p>
            <a:pPr eaLnBrk="1" hangingPunct="1"/>
            <a:r>
              <a:rPr lang="en-US" dirty="0" smtClean="0">
                <a:cs typeface="Tahoma" pitchFamily="34" charset="0"/>
              </a:rPr>
              <a:t>Keeps it open by minimal constant pressure –least  </a:t>
            </a:r>
            <a:r>
              <a:rPr lang="en-US" dirty="0" err="1" smtClean="0">
                <a:cs typeface="Tahoma" pitchFamily="34" charset="0"/>
              </a:rPr>
              <a:t>baro</a:t>
            </a:r>
            <a:r>
              <a:rPr lang="en-US" dirty="0" smtClean="0">
                <a:cs typeface="Tahoma" pitchFamily="34" charset="0"/>
              </a:rPr>
              <a:t> and </a:t>
            </a:r>
            <a:r>
              <a:rPr lang="en-US" dirty="0" err="1" smtClean="0">
                <a:cs typeface="Tahoma" pitchFamily="34" charset="0"/>
              </a:rPr>
              <a:t>volutrauma</a:t>
            </a:r>
            <a:endParaRPr lang="en-US" dirty="0" smtClean="0">
              <a:cs typeface="Tahoma" pitchFamily="34" charset="0"/>
            </a:endParaRPr>
          </a:p>
          <a:p>
            <a:pPr eaLnBrk="1" hangingPunct="1"/>
            <a:r>
              <a:rPr lang="en-US" dirty="0" smtClean="0">
                <a:cs typeface="Tahoma" pitchFamily="34" charset="0"/>
              </a:rPr>
              <a:t>Pulmonary arterial pressure are least hence less V/Q mismatch </a:t>
            </a:r>
          </a:p>
        </p:txBody>
      </p:sp>
    </p:spTree>
  </p:cSld>
  <p:clrMapOvr>
    <a:masterClrMapping/>
  </p:clrMapOvr>
  <p:transition spd="slow" advTm="40927"/>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rmAutofit/>
          </a:bodyPr>
          <a:lstStyle/>
          <a:p>
            <a:r>
              <a:rPr lang="en-IN" sz="3500" dirty="0" smtClean="0"/>
              <a:t>Effect on Pulmonary Vascular Resistance</a:t>
            </a:r>
            <a:endParaRPr lang="en-IN" sz="3500" dirty="0"/>
          </a:p>
        </p:txBody>
      </p:sp>
      <p:pic>
        <p:nvPicPr>
          <p:cNvPr id="4" name="Content Placeholder 3"/>
          <p:cNvPicPr>
            <a:picLocks noGrp="1" noChangeAspect="1" noChangeArrowheads="1"/>
          </p:cNvPicPr>
          <p:nvPr>
            <p:ph idx="1"/>
          </p:nvPr>
        </p:nvPicPr>
        <p:blipFill>
          <a:blip r:embed="rId2" cstate="print"/>
          <a:srcRect/>
          <a:stretch>
            <a:fillRect/>
          </a:stretch>
        </p:blipFill>
        <p:spPr bwMode="auto">
          <a:xfrm>
            <a:off x="1804670" y="1800226"/>
            <a:ext cx="5129530" cy="3205956"/>
          </a:xfrm>
          <a:prstGeom prst="rect">
            <a:avLst/>
          </a:prstGeom>
          <a:noFill/>
          <a:ln w="9525">
            <a:noFill/>
            <a:miter lim="800000"/>
            <a:headEnd/>
            <a:tailEnd/>
          </a:ln>
          <a:effectLst/>
        </p:spPr>
      </p:pic>
      <p:sp>
        <p:nvSpPr>
          <p:cNvPr id="5" name="Title 1"/>
          <p:cNvSpPr txBox="1">
            <a:spLocks/>
          </p:cNvSpPr>
          <p:nvPr/>
        </p:nvSpPr>
        <p:spPr>
          <a:xfrm>
            <a:off x="457200" y="5105400"/>
            <a:ext cx="8229600" cy="1143000"/>
          </a:xfrm>
          <a:prstGeom prst="rect">
            <a:avLst/>
          </a:prstGeom>
        </p:spPr>
        <p:txBody>
          <a:bodyPr vert="horz" lIns="91440" tIns="45720" rIns="91440" bIns="45720" rtlCol="0" anchor="ctr">
            <a:normAutofit/>
          </a:bodyPr>
          <a:lstStyle/>
          <a:p>
            <a:pPr lvl="0" algn="ctr">
              <a:spcBef>
                <a:spcPct val="0"/>
              </a:spcBef>
            </a:pPr>
            <a:r>
              <a:rPr lang="en-IN" sz="2600" dirty="0" smtClean="0"/>
              <a:t>Optimal CPAP – Keeps lung open at the FRC</a:t>
            </a:r>
          </a:p>
          <a:p>
            <a:pPr lvl="0" algn="ctr">
              <a:spcBef>
                <a:spcPct val="0"/>
              </a:spcBef>
            </a:pPr>
            <a:r>
              <a:rPr lang="en-IN" sz="2800" dirty="0" smtClean="0"/>
              <a:t>PVR is least at FRC</a:t>
            </a:r>
            <a:endParaRPr kumimoji="0" lang="en-IN" sz="26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ChangeArrowheads="1"/>
          </p:cNvSpPr>
          <p:nvPr/>
        </p:nvSpPr>
        <p:spPr bwMode="auto">
          <a:xfrm>
            <a:off x="0" y="-26988"/>
            <a:ext cx="9144000" cy="1446213"/>
          </a:xfrm>
          <a:prstGeom prst="rect">
            <a:avLst/>
          </a:prstGeom>
          <a:noFill/>
          <a:ln w="9525">
            <a:noFill/>
            <a:miter lim="800000"/>
            <a:headEnd/>
            <a:tailEnd/>
          </a:ln>
        </p:spPr>
        <p:txBody>
          <a:bodyPr lIns="45720" rIns="45720" anchor="b">
            <a:spAutoFit/>
          </a:bodyPr>
          <a:lstStyle/>
          <a:p>
            <a:pPr algn="ctr" eaLnBrk="1" hangingPunct="1"/>
            <a:r>
              <a:rPr lang="en-US" sz="4400" b="1">
                <a:solidFill>
                  <a:srgbClr val="C00000"/>
                </a:solidFill>
                <a:latin typeface="Calibri" pitchFamily="34" charset="0"/>
              </a:rPr>
              <a:t>PVR Increases at Lung Volumes Below and Above FRC </a:t>
            </a:r>
          </a:p>
        </p:txBody>
      </p:sp>
      <p:pic>
        <p:nvPicPr>
          <p:cNvPr id="34818" name="Picture 3" descr="X-ray image 3"/>
          <p:cNvPicPr>
            <a:picLocks noChangeAspect="1" noChangeArrowheads="1"/>
          </p:cNvPicPr>
          <p:nvPr/>
        </p:nvPicPr>
        <p:blipFill>
          <a:blip r:embed="rId3" cstate="print">
            <a:lum bright="20000" contrast="54000"/>
          </a:blip>
          <a:srcRect/>
          <a:stretch>
            <a:fillRect/>
          </a:stretch>
        </p:blipFill>
        <p:spPr bwMode="auto">
          <a:xfrm>
            <a:off x="4792663" y="1917700"/>
            <a:ext cx="3817937" cy="3035300"/>
          </a:xfrm>
          <a:prstGeom prst="rect">
            <a:avLst/>
          </a:prstGeom>
          <a:noFill/>
          <a:ln w="9525">
            <a:noFill/>
            <a:miter lim="800000"/>
            <a:headEnd/>
            <a:tailEnd/>
          </a:ln>
        </p:spPr>
      </p:pic>
      <p:pic>
        <p:nvPicPr>
          <p:cNvPr id="34819" name="Picture 4"/>
          <p:cNvPicPr>
            <a:picLocks noChangeAspect="1" noChangeArrowheads="1"/>
          </p:cNvPicPr>
          <p:nvPr/>
        </p:nvPicPr>
        <p:blipFill>
          <a:blip r:embed="rId4" cstate="print"/>
          <a:srcRect/>
          <a:stretch>
            <a:fillRect/>
          </a:stretch>
        </p:blipFill>
        <p:spPr bwMode="auto">
          <a:xfrm>
            <a:off x="474663" y="1905000"/>
            <a:ext cx="3817937" cy="2957513"/>
          </a:xfrm>
          <a:prstGeom prst="rect">
            <a:avLst/>
          </a:prstGeom>
          <a:noFill/>
          <a:ln w="9525">
            <a:noFill/>
            <a:miter lim="800000"/>
            <a:headEnd/>
            <a:tailEnd/>
          </a:ln>
        </p:spPr>
      </p:pic>
      <p:sp>
        <p:nvSpPr>
          <p:cNvPr id="34820" name="Rectangle 5"/>
          <p:cNvSpPr>
            <a:spLocks noChangeAspect="1" noChangeArrowheads="1"/>
          </p:cNvSpPr>
          <p:nvPr/>
        </p:nvSpPr>
        <p:spPr bwMode="auto">
          <a:xfrm>
            <a:off x="1195388" y="2465388"/>
            <a:ext cx="1587" cy="3681412"/>
          </a:xfrm>
          <a:prstGeom prst="rect">
            <a:avLst/>
          </a:prstGeom>
          <a:noFill/>
          <a:ln w="9525">
            <a:noFill/>
            <a:miter lim="800000"/>
            <a:headEnd/>
            <a:tailEnd/>
          </a:ln>
        </p:spPr>
        <p:txBody>
          <a:bodyPr/>
          <a:lstStyle/>
          <a:p>
            <a:endParaRPr lang="en-US"/>
          </a:p>
        </p:txBody>
      </p:sp>
      <p:sp>
        <p:nvSpPr>
          <p:cNvPr id="34821" name="Rectangle 6"/>
          <p:cNvSpPr>
            <a:spLocks noChangeAspect="1" noChangeArrowheads="1"/>
          </p:cNvSpPr>
          <p:nvPr/>
        </p:nvSpPr>
        <p:spPr bwMode="auto">
          <a:xfrm>
            <a:off x="1195388" y="2465388"/>
            <a:ext cx="7002462" cy="3681412"/>
          </a:xfrm>
          <a:prstGeom prst="rect">
            <a:avLst/>
          </a:prstGeom>
          <a:noFill/>
          <a:ln w="9525">
            <a:noFill/>
            <a:miter lim="800000"/>
            <a:headEnd/>
            <a:tailEnd/>
          </a:ln>
        </p:spPr>
        <p:txBody>
          <a:bodyPr/>
          <a:lstStyle/>
          <a:p>
            <a:endParaRPr lang="en-US"/>
          </a:p>
        </p:txBody>
      </p:sp>
      <p:sp>
        <p:nvSpPr>
          <p:cNvPr id="34822" name="Rectangle 7"/>
          <p:cNvSpPr>
            <a:spLocks noChangeAspect="1" noChangeArrowheads="1"/>
          </p:cNvSpPr>
          <p:nvPr/>
        </p:nvSpPr>
        <p:spPr bwMode="auto">
          <a:xfrm>
            <a:off x="1195388" y="2465388"/>
            <a:ext cx="1587" cy="3681412"/>
          </a:xfrm>
          <a:prstGeom prst="rect">
            <a:avLst/>
          </a:prstGeom>
          <a:noFill/>
          <a:ln w="9525">
            <a:noFill/>
            <a:miter lim="800000"/>
            <a:headEnd/>
            <a:tailEnd/>
          </a:ln>
        </p:spPr>
        <p:txBody>
          <a:bodyPr/>
          <a:lstStyle/>
          <a:p>
            <a:endParaRPr lang="en-US"/>
          </a:p>
        </p:txBody>
      </p:sp>
      <p:sp>
        <p:nvSpPr>
          <p:cNvPr id="34823" name="Rectangle 8"/>
          <p:cNvSpPr>
            <a:spLocks noChangeAspect="1" noChangeArrowheads="1"/>
          </p:cNvSpPr>
          <p:nvPr/>
        </p:nvSpPr>
        <p:spPr bwMode="auto">
          <a:xfrm>
            <a:off x="1195388" y="2465388"/>
            <a:ext cx="7002462" cy="3681412"/>
          </a:xfrm>
          <a:prstGeom prst="rect">
            <a:avLst/>
          </a:prstGeom>
          <a:noFill/>
          <a:ln w="9525">
            <a:noFill/>
            <a:miter lim="800000"/>
            <a:headEnd/>
            <a:tailEnd/>
          </a:ln>
        </p:spPr>
        <p:txBody>
          <a:bodyPr/>
          <a:lstStyle/>
          <a:p>
            <a:endParaRPr lang="en-US"/>
          </a:p>
        </p:txBody>
      </p:sp>
      <p:sp>
        <p:nvSpPr>
          <p:cNvPr id="34824" name="Line 9"/>
          <p:cNvSpPr>
            <a:spLocks noChangeAspect="1" noChangeShapeType="1"/>
          </p:cNvSpPr>
          <p:nvPr/>
        </p:nvSpPr>
        <p:spPr bwMode="auto">
          <a:xfrm flipV="1">
            <a:off x="1195388" y="2439988"/>
            <a:ext cx="1587" cy="3681412"/>
          </a:xfrm>
          <a:prstGeom prst="line">
            <a:avLst/>
          </a:prstGeom>
          <a:noFill/>
          <a:ln w="11176">
            <a:solidFill>
              <a:srgbClr val="FFFFFF"/>
            </a:solidFill>
            <a:round/>
            <a:headEnd/>
            <a:tailEnd/>
          </a:ln>
        </p:spPr>
        <p:txBody>
          <a:bodyPr/>
          <a:lstStyle/>
          <a:p>
            <a:endParaRPr lang="en-IN"/>
          </a:p>
        </p:txBody>
      </p:sp>
      <p:sp>
        <p:nvSpPr>
          <p:cNvPr id="34825" name="Rectangle 10"/>
          <p:cNvSpPr>
            <a:spLocks noChangeAspect="1" noChangeArrowheads="1"/>
          </p:cNvSpPr>
          <p:nvPr/>
        </p:nvSpPr>
        <p:spPr bwMode="auto">
          <a:xfrm>
            <a:off x="1195388" y="6103938"/>
            <a:ext cx="6888162" cy="1587"/>
          </a:xfrm>
          <a:prstGeom prst="rect">
            <a:avLst/>
          </a:prstGeom>
          <a:solidFill>
            <a:srgbClr val="808080"/>
          </a:solidFill>
          <a:ln w="9525">
            <a:noFill/>
            <a:miter lim="800000"/>
            <a:headEnd/>
            <a:tailEnd/>
          </a:ln>
        </p:spPr>
        <p:txBody>
          <a:bodyPr/>
          <a:lstStyle/>
          <a:p>
            <a:endParaRPr lang="en-US"/>
          </a:p>
        </p:txBody>
      </p:sp>
      <p:sp>
        <p:nvSpPr>
          <p:cNvPr id="34826" name="Rectangle 11"/>
          <p:cNvSpPr>
            <a:spLocks noChangeAspect="1" noChangeArrowheads="1"/>
          </p:cNvSpPr>
          <p:nvPr/>
        </p:nvSpPr>
        <p:spPr bwMode="auto">
          <a:xfrm>
            <a:off x="1195388" y="6103938"/>
            <a:ext cx="6888162" cy="1587"/>
          </a:xfrm>
          <a:prstGeom prst="rect">
            <a:avLst/>
          </a:prstGeom>
          <a:noFill/>
          <a:ln w="11176">
            <a:solidFill>
              <a:srgbClr val="FFFFFF"/>
            </a:solidFill>
            <a:miter lim="800000"/>
            <a:headEnd/>
            <a:tailEnd/>
          </a:ln>
        </p:spPr>
        <p:txBody>
          <a:bodyPr/>
          <a:lstStyle/>
          <a:p>
            <a:endParaRPr lang="en-US"/>
          </a:p>
        </p:txBody>
      </p:sp>
      <p:sp>
        <p:nvSpPr>
          <p:cNvPr id="34827" name="Line 12"/>
          <p:cNvSpPr>
            <a:spLocks noChangeAspect="1" noChangeShapeType="1"/>
          </p:cNvSpPr>
          <p:nvPr/>
        </p:nvSpPr>
        <p:spPr bwMode="auto">
          <a:xfrm>
            <a:off x="1195388" y="6103938"/>
            <a:ext cx="1587" cy="57150"/>
          </a:xfrm>
          <a:prstGeom prst="line">
            <a:avLst/>
          </a:prstGeom>
          <a:noFill/>
          <a:ln w="11176">
            <a:solidFill>
              <a:srgbClr val="FFFFFF"/>
            </a:solidFill>
            <a:round/>
            <a:headEnd/>
            <a:tailEnd/>
          </a:ln>
        </p:spPr>
        <p:txBody>
          <a:bodyPr/>
          <a:lstStyle/>
          <a:p>
            <a:endParaRPr lang="en-IN"/>
          </a:p>
        </p:txBody>
      </p:sp>
      <p:sp>
        <p:nvSpPr>
          <p:cNvPr id="34828" name="Line 13"/>
          <p:cNvSpPr>
            <a:spLocks noChangeAspect="1" noChangeShapeType="1"/>
          </p:cNvSpPr>
          <p:nvPr/>
        </p:nvSpPr>
        <p:spPr bwMode="auto">
          <a:xfrm>
            <a:off x="2917825" y="6103938"/>
            <a:ext cx="1588" cy="57150"/>
          </a:xfrm>
          <a:prstGeom prst="line">
            <a:avLst/>
          </a:prstGeom>
          <a:noFill/>
          <a:ln w="11176">
            <a:solidFill>
              <a:srgbClr val="FFFFFF"/>
            </a:solidFill>
            <a:round/>
            <a:headEnd/>
            <a:tailEnd/>
          </a:ln>
        </p:spPr>
        <p:txBody>
          <a:bodyPr/>
          <a:lstStyle/>
          <a:p>
            <a:endParaRPr lang="en-IN"/>
          </a:p>
        </p:txBody>
      </p:sp>
      <p:sp>
        <p:nvSpPr>
          <p:cNvPr id="34829" name="Line 14"/>
          <p:cNvSpPr>
            <a:spLocks noChangeAspect="1" noChangeShapeType="1"/>
          </p:cNvSpPr>
          <p:nvPr/>
        </p:nvSpPr>
        <p:spPr bwMode="auto">
          <a:xfrm>
            <a:off x="4641850" y="6103938"/>
            <a:ext cx="0" cy="144462"/>
          </a:xfrm>
          <a:prstGeom prst="line">
            <a:avLst/>
          </a:prstGeom>
          <a:noFill/>
          <a:ln w="11176">
            <a:solidFill>
              <a:srgbClr val="FFFFFF"/>
            </a:solidFill>
            <a:round/>
            <a:headEnd/>
            <a:tailEnd/>
          </a:ln>
        </p:spPr>
        <p:txBody>
          <a:bodyPr/>
          <a:lstStyle/>
          <a:p>
            <a:endParaRPr lang="en-IN"/>
          </a:p>
        </p:txBody>
      </p:sp>
      <p:sp>
        <p:nvSpPr>
          <p:cNvPr id="34830" name="Line 15"/>
          <p:cNvSpPr>
            <a:spLocks noChangeAspect="1" noChangeShapeType="1"/>
          </p:cNvSpPr>
          <p:nvPr/>
        </p:nvSpPr>
        <p:spPr bwMode="auto">
          <a:xfrm>
            <a:off x="6361113" y="6103938"/>
            <a:ext cx="1587" cy="57150"/>
          </a:xfrm>
          <a:prstGeom prst="line">
            <a:avLst/>
          </a:prstGeom>
          <a:noFill/>
          <a:ln w="11176">
            <a:solidFill>
              <a:srgbClr val="FFFFFF"/>
            </a:solidFill>
            <a:round/>
            <a:headEnd/>
            <a:tailEnd/>
          </a:ln>
        </p:spPr>
        <p:txBody>
          <a:bodyPr/>
          <a:lstStyle/>
          <a:p>
            <a:endParaRPr lang="en-IN"/>
          </a:p>
        </p:txBody>
      </p:sp>
      <p:sp>
        <p:nvSpPr>
          <p:cNvPr id="34831" name="Line 16"/>
          <p:cNvSpPr>
            <a:spLocks noChangeAspect="1" noChangeShapeType="1"/>
          </p:cNvSpPr>
          <p:nvPr/>
        </p:nvSpPr>
        <p:spPr bwMode="auto">
          <a:xfrm>
            <a:off x="8083550" y="6103938"/>
            <a:ext cx="1588" cy="57150"/>
          </a:xfrm>
          <a:prstGeom prst="line">
            <a:avLst/>
          </a:prstGeom>
          <a:noFill/>
          <a:ln w="11176">
            <a:solidFill>
              <a:srgbClr val="FFFFFF"/>
            </a:solidFill>
            <a:round/>
            <a:headEnd/>
            <a:tailEnd/>
          </a:ln>
        </p:spPr>
        <p:txBody>
          <a:bodyPr/>
          <a:lstStyle/>
          <a:p>
            <a:endParaRPr lang="en-IN"/>
          </a:p>
        </p:txBody>
      </p:sp>
      <p:sp>
        <p:nvSpPr>
          <p:cNvPr id="34832" name="Freeform 17"/>
          <p:cNvSpPr>
            <a:spLocks/>
          </p:cNvSpPr>
          <p:nvPr/>
        </p:nvSpPr>
        <p:spPr bwMode="auto">
          <a:xfrm>
            <a:off x="2667000" y="4800600"/>
            <a:ext cx="4354513" cy="1058863"/>
          </a:xfrm>
          <a:custGeom>
            <a:avLst/>
            <a:gdLst>
              <a:gd name="T0" fmla="*/ 0 w 2785"/>
              <a:gd name="T1" fmla="*/ 2147483647 h 1158"/>
              <a:gd name="T2" fmla="*/ 2147483647 w 2785"/>
              <a:gd name="T3" fmla="*/ 2147483647 h 1158"/>
              <a:gd name="T4" fmla="*/ 2147483647 w 2785"/>
              <a:gd name="T5" fmla="*/ 0 h 1158"/>
              <a:gd name="T6" fmla="*/ 0 60000 65536"/>
              <a:gd name="T7" fmla="*/ 0 60000 65536"/>
              <a:gd name="T8" fmla="*/ 0 60000 65536"/>
              <a:gd name="T9" fmla="*/ 0 w 2785"/>
              <a:gd name="T10" fmla="*/ 0 h 1158"/>
              <a:gd name="T11" fmla="*/ 2785 w 2785"/>
              <a:gd name="T12" fmla="*/ 1158 h 1158"/>
            </a:gdLst>
            <a:ahLst/>
            <a:cxnLst>
              <a:cxn ang="T6">
                <a:pos x="T0" y="T1"/>
              </a:cxn>
              <a:cxn ang="T7">
                <a:pos x="T2" y="T3"/>
              </a:cxn>
              <a:cxn ang="T8">
                <a:pos x="T4" y="T5"/>
              </a:cxn>
            </a:cxnLst>
            <a:rect l="T9" t="T10" r="T11" b="T12"/>
            <a:pathLst>
              <a:path w="2785" h="1158">
                <a:moveTo>
                  <a:pt x="0" y="15"/>
                </a:moveTo>
                <a:cubicBezTo>
                  <a:pt x="453" y="586"/>
                  <a:pt x="906" y="1158"/>
                  <a:pt x="1370" y="1156"/>
                </a:cubicBezTo>
                <a:cubicBezTo>
                  <a:pt x="1834" y="1154"/>
                  <a:pt x="2309" y="577"/>
                  <a:pt x="2785" y="0"/>
                </a:cubicBezTo>
              </a:path>
            </a:pathLst>
          </a:custGeom>
          <a:noFill/>
          <a:ln w="88900">
            <a:solidFill>
              <a:schemeClr val="tx1"/>
            </a:solidFill>
            <a:round/>
            <a:headEnd type="stealth" w="lg" len="lg"/>
            <a:tailEnd type="stealth" w="lg" len="lg"/>
          </a:ln>
        </p:spPr>
        <p:txBody>
          <a:bodyPr wrap="none" anchor="ctr"/>
          <a:lstStyle/>
          <a:p>
            <a:endParaRPr lang="en-IN"/>
          </a:p>
        </p:txBody>
      </p:sp>
      <p:sp>
        <p:nvSpPr>
          <p:cNvPr id="34833" name="Text Box 18"/>
          <p:cNvSpPr txBox="1">
            <a:spLocks noChangeArrowheads="1"/>
          </p:cNvSpPr>
          <p:nvPr/>
        </p:nvSpPr>
        <p:spPr bwMode="auto">
          <a:xfrm>
            <a:off x="457200" y="4876800"/>
            <a:ext cx="1044575" cy="523875"/>
          </a:xfrm>
          <a:prstGeom prst="rect">
            <a:avLst/>
          </a:prstGeom>
          <a:noFill/>
          <a:ln w="9525">
            <a:noFill/>
            <a:miter lim="800000"/>
            <a:headEnd/>
            <a:tailEnd/>
          </a:ln>
        </p:spPr>
        <p:txBody>
          <a:bodyPr>
            <a:spAutoFit/>
          </a:bodyPr>
          <a:lstStyle/>
          <a:p>
            <a:pPr eaLnBrk="1" hangingPunct="1"/>
            <a:r>
              <a:rPr lang="en-US" b="1">
                <a:latin typeface="Arial" pitchFamily="34" charset="0"/>
              </a:rPr>
              <a:t> </a:t>
            </a:r>
            <a:r>
              <a:rPr lang="en-US" sz="2800" b="1">
                <a:solidFill>
                  <a:srgbClr val="C00000"/>
                </a:solidFill>
                <a:latin typeface="Calibri" pitchFamily="34" charset="0"/>
              </a:rPr>
              <a:t>PVR</a:t>
            </a:r>
          </a:p>
        </p:txBody>
      </p:sp>
      <p:sp>
        <p:nvSpPr>
          <p:cNvPr id="34834" name="Text Box 19"/>
          <p:cNvSpPr txBox="1">
            <a:spLocks noChangeArrowheads="1"/>
          </p:cNvSpPr>
          <p:nvPr/>
        </p:nvSpPr>
        <p:spPr bwMode="auto">
          <a:xfrm>
            <a:off x="3505200" y="6248400"/>
            <a:ext cx="2106613" cy="523875"/>
          </a:xfrm>
          <a:prstGeom prst="rect">
            <a:avLst/>
          </a:prstGeom>
          <a:noFill/>
          <a:ln w="9525">
            <a:noFill/>
            <a:miter lim="800000"/>
            <a:headEnd/>
            <a:tailEnd/>
          </a:ln>
        </p:spPr>
        <p:txBody>
          <a:bodyPr>
            <a:spAutoFit/>
          </a:bodyPr>
          <a:lstStyle/>
          <a:p>
            <a:pPr eaLnBrk="1" hangingPunct="1"/>
            <a:r>
              <a:rPr lang="en-US" sz="2800" b="1">
                <a:solidFill>
                  <a:srgbClr val="C00000"/>
                </a:solidFill>
                <a:latin typeface="Calibri" pitchFamily="34" charset="0"/>
              </a:rPr>
              <a:t>Lung Volume</a:t>
            </a:r>
          </a:p>
        </p:txBody>
      </p:sp>
      <p:sp>
        <p:nvSpPr>
          <p:cNvPr id="2" name="Rectangle 1"/>
          <p:cNvSpPr/>
          <p:nvPr/>
        </p:nvSpPr>
        <p:spPr>
          <a:xfrm rot="10800000" flipH="1" flipV="1">
            <a:off x="3798888" y="5867400"/>
            <a:ext cx="1546225" cy="461963"/>
          </a:xfrm>
          <a:prstGeom prst="rect">
            <a:avLst/>
          </a:prstGeom>
        </p:spPr>
        <p:txBody>
          <a:bodyPr>
            <a:spAutoFit/>
          </a:bodyPr>
          <a:lstStyle/>
          <a:p>
            <a:pPr>
              <a:defRPr/>
            </a:pPr>
            <a:r>
              <a:rPr lang="en-US" dirty="0">
                <a:effectLst>
                  <a:outerShdw blurRad="38100" dist="38100" dir="2700000" algn="tl">
                    <a:srgbClr val="000000"/>
                  </a:outerShdw>
                </a:effectLst>
                <a:latin typeface="Times" charset="0"/>
                <a:ea typeface="ＭＳ Ｐゴシック" charset="0"/>
              </a:rPr>
              <a:t>  </a:t>
            </a:r>
            <a:endParaRPr lang="en-US" dirty="0">
              <a:latin typeface="Times" charset="0"/>
              <a:ea typeface="ＭＳ Ｐゴシック" charset="0"/>
              <a:cs typeface="ＭＳ Ｐゴシック" charset="0"/>
            </a:endParaRPr>
          </a:p>
        </p:txBody>
      </p:sp>
    </p:spTree>
  </p:cSld>
  <p:clrMapOvr>
    <a:masterClrMapping/>
  </p:clrMapOvr>
  <p:transition advTm="7403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a:xfrm>
            <a:off x="152400" y="228600"/>
            <a:ext cx="8763000" cy="762000"/>
          </a:xfrm>
        </p:spPr>
        <p:txBody>
          <a:bodyPr/>
          <a:lstStyle/>
          <a:p>
            <a:pPr eaLnBrk="1" hangingPunct="1"/>
            <a:r>
              <a:rPr lang="en-US" smtClean="0"/>
              <a:t>CPAP and Surfactant Together!</a:t>
            </a:r>
          </a:p>
        </p:txBody>
      </p:sp>
      <p:sp>
        <p:nvSpPr>
          <p:cNvPr id="40962" name="Line 3"/>
          <p:cNvSpPr>
            <a:spLocks noChangeShapeType="1"/>
          </p:cNvSpPr>
          <p:nvPr/>
        </p:nvSpPr>
        <p:spPr bwMode="auto">
          <a:xfrm>
            <a:off x="1524000" y="2057400"/>
            <a:ext cx="0" cy="762000"/>
          </a:xfrm>
          <a:prstGeom prst="line">
            <a:avLst/>
          </a:prstGeom>
          <a:noFill/>
          <a:ln w="38100">
            <a:solidFill>
              <a:schemeClr val="tx1"/>
            </a:solidFill>
            <a:round/>
            <a:headEnd/>
            <a:tailEnd/>
          </a:ln>
        </p:spPr>
        <p:txBody>
          <a:bodyPr wrap="none" anchor="ctr"/>
          <a:lstStyle/>
          <a:p>
            <a:endParaRPr lang="en-IN"/>
          </a:p>
        </p:txBody>
      </p:sp>
      <p:sp>
        <p:nvSpPr>
          <p:cNvPr id="40963" name="Oval 4"/>
          <p:cNvSpPr>
            <a:spLocks noChangeArrowheads="1"/>
          </p:cNvSpPr>
          <p:nvPr/>
        </p:nvSpPr>
        <p:spPr bwMode="auto">
          <a:xfrm>
            <a:off x="1447800" y="2438400"/>
            <a:ext cx="1524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40964" name="Line 5"/>
          <p:cNvSpPr>
            <a:spLocks noChangeShapeType="1"/>
          </p:cNvSpPr>
          <p:nvPr/>
        </p:nvSpPr>
        <p:spPr bwMode="auto">
          <a:xfrm>
            <a:off x="1524000" y="2895600"/>
            <a:ext cx="0" cy="762000"/>
          </a:xfrm>
          <a:prstGeom prst="line">
            <a:avLst/>
          </a:prstGeom>
          <a:noFill/>
          <a:ln w="38100">
            <a:solidFill>
              <a:schemeClr val="tx1"/>
            </a:solidFill>
            <a:round/>
            <a:headEnd/>
            <a:tailEnd/>
          </a:ln>
        </p:spPr>
        <p:txBody>
          <a:bodyPr wrap="none" anchor="ctr"/>
          <a:lstStyle/>
          <a:p>
            <a:endParaRPr lang="en-IN"/>
          </a:p>
        </p:txBody>
      </p:sp>
      <p:sp>
        <p:nvSpPr>
          <p:cNvPr id="40965" name="Oval 6"/>
          <p:cNvSpPr>
            <a:spLocks noChangeArrowheads="1"/>
          </p:cNvSpPr>
          <p:nvPr/>
        </p:nvSpPr>
        <p:spPr bwMode="auto">
          <a:xfrm>
            <a:off x="1447800" y="3276600"/>
            <a:ext cx="1524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40966" name="Line 7"/>
          <p:cNvSpPr>
            <a:spLocks noChangeShapeType="1"/>
          </p:cNvSpPr>
          <p:nvPr/>
        </p:nvSpPr>
        <p:spPr bwMode="auto">
          <a:xfrm>
            <a:off x="1524000" y="3733800"/>
            <a:ext cx="0" cy="762000"/>
          </a:xfrm>
          <a:prstGeom prst="line">
            <a:avLst/>
          </a:prstGeom>
          <a:noFill/>
          <a:ln w="38100">
            <a:solidFill>
              <a:schemeClr val="tx1"/>
            </a:solidFill>
            <a:round/>
            <a:headEnd/>
            <a:tailEnd/>
          </a:ln>
        </p:spPr>
        <p:txBody>
          <a:bodyPr wrap="none" anchor="ctr"/>
          <a:lstStyle/>
          <a:p>
            <a:endParaRPr lang="en-IN"/>
          </a:p>
        </p:txBody>
      </p:sp>
      <p:sp>
        <p:nvSpPr>
          <p:cNvPr id="40967" name="Oval 8"/>
          <p:cNvSpPr>
            <a:spLocks noChangeArrowheads="1"/>
          </p:cNvSpPr>
          <p:nvPr/>
        </p:nvSpPr>
        <p:spPr bwMode="auto">
          <a:xfrm>
            <a:off x="1447800" y="4114800"/>
            <a:ext cx="152400" cy="76200"/>
          </a:xfrm>
          <a:prstGeom prst="ellipse">
            <a:avLst/>
          </a:prstGeom>
          <a:solidFill>
            <a:schemeClr val="tx1"/>
          </a:solidFill>
          <a:ln w="9525">
            <a:solidFill>
              <a:schemeClr val="tx1"/>
            </a:solidFill>
            <a:round/>
            <a:headEnd/>
            <a:tailEnd/>
          </a:ln>
        </p:spPr>
        <p:txBody>
          <a:bodyPr wrap="none" anchor="ctr"/>
          <a:lstStyle/>
          <a:p>
            <a:endParaRPr lang="en-US"/>
          </a:p>
        </p:txBody>
      </p:sp>
      <p:sp>
        <p:nvSpPr>
          <p:cNvPr id="40968" name="Line 9"/>
          <p:cNvSpPr>
            <a:spLocks noChangeShapeType="1"/>
          </p:cNvSpPr>
          <p:nvPr/>
        </p:nvSpPr>
        <p:spPr bwMode="auto">
          <a:xfrm>
            <a:off x="1524000" y="4572000"/>
            <a:ext cx="0" cy="762000"/>
          </a:xfrm>
          <a:prstGeom prst="line">
            <a:avLst/>
          </a:prstGeom>
          <a:noFill/>
          <a:ln w="38100">
            <a:solidFill>
              <a:schemeClr val="tx1"/>
            </a:solidFill>
            <a:round/>
            <a:headEnd/>
            <a:tailEnd/>
          </a:ln>
        </p:spPr>
        <p:txBody>
          <a:bodyPr wrap="none" anchor="ctr"/>
          <a:lstStyle/>
          <a:p>
            <a:endParaRPr lang="en-IN"/>
          </a:p>
        </p:txBody>
      </p:sp>
      <p:sp>
        <p:nvSpPr>
          <p:cNvPr id="40969" name="Oval 10"/>
          <p:cNvSpPr>
            <a:spLocks noChangeArrowheads="1"/>
          </p:cNvSpPr>
          <p:nvPr/>
        </p:nvSpPr>
        <p:spPr bwMode="auto">
          <a:xfrm>
            <a:off x="1447800" y="4953000"/>
            <a:ext cx="152400" cy="76200"/>
          </a:xfrm>
          <a:prstGeom prst="ellipse">
            <a:avLst/>
          </a:prstGeom>
          <a:solidFill>
            <a:schemeClr val="tx1"/>
          </a:solidFill>
          <a:ln w="9525">
            <a:solidFill>
              <a:schemeClr val="tx1"/>
            </a:solidFill>
            <a:round/>
            <a:headEnd/>
            <a:tailEnd/>
          </a:ln>
        </p:spPr>
        <p:txBody>
          <a:bodyPr wrap="none" anchor="ctr"/>
          <a:lstStyle/>
          <a:p>
            <a:endParaRPr lang="en-US"/>
          </a:p>
        </p:txBody>
      </p:sp>
      <p:grpSp>
        <p:nvGrpSpPr>
          <p:cNvPr id="2" name="Group 11"/>
          <p:cNvGrpSpPr>
            <a:grpSpLocks/>
          </p:cNvGrpSpPr>
          <p:nvPr/>
        </p:nvGrpSpPr>
        <p:grpSpPr bwMode="auto">
          <a:xfrm rot="1648616">
            <a:off x="3124200" y="2743200"/>
            <a:ext cx="152400" cy="609600"/>
            <a:chOff x="1968" y="1296"/>
            <a:chExt cx="96" cy="384"/>
          </a:xfrm>
        </p:grpSpPr>
        <p:sp>
          <p:nvSpPr>
            <p:cNvPr id="41067" name="Line 12"/>
            <p:cNvSpPr>
              <a:spLocks noChangeShapeType="1"/>
            </p:cNvSpPr>
            <p:nvPr/>
          </p:nvSpPr>
          <p:spPr bwMode="auto">
            <a:xfrm flipV="1">
              <a:off x="2016" y="1296"/>
              <a:ext cx="0" cy="192"/>
            </a:xfrm>
            <a:prstGeom prst="line">
              <a:avLst/>
            </a:prstGeom>
            <a:noFill/>
            <a:ln w="38100">
              <a:solidFill>
                <a:schemeClr val="tx1"/>
              </a:solidFill>
              <a:round/>
              <a:headEnd/>
              <a:tailEnd/>
            </a:ln>
          </p:spPr>
          <p:txBody>
            <a:bodyPr wrap="none" anchor="ctr"/>
            <a:lstStyle/>
            <a:p>
              <a:endParaRPr lang="en-IN"/>
            </a:p>
          </p:txBody>
        </p:sp>
        <p:sp>
          <p:nvSpPr>
            <p:cNvPr id="41068" name="Oval 13"/>
            <p:cNvSpPr>
              <a:spLocks noChangeArrowheads="1"/>
            </p:cNvSpPr>
            <p:nvPr/>
          </p:nvSpPr>
          <p:spPr bwMode="auto">
            <a:xfrm>
              <a:off x="1968" y="1488"/>
              <a:ext cx="96" cy="48"/>
            </a:xfrm>
            <a:prstGeom prst="ellipse">
              <a:avLst/>
            </a:prstGeom>
            <a:solidFill>
              <a:schemeClr val="tx1"/>
            </a:solidFill>
            <a:ln w="38100">
              <a:solidFill>
                <a:schemeClr val="tx1"/>
              </a:solidFill>
              <a:round/>
              <a:headEnd/>
              <a:tailEnd/>
            </a:ln>
          </p:spPr>
          <p:txBody>
            <a:bodyPr wrap="none" anchor="ctr"/>
            <a:lstStyle/>
            <a:p>
              <a:endParaRPr lang="en-US"/>
            </a:p>
          </p:txBody>
        </p:sp>
        <p:sp>
          <p:nvSpPr>
            <p:cNvPr id="41069" name="Line 14"/>
            <p:cNvSpPr>
              <a:spLocks noChangeShapeType="1"/>
            </p:cNvSpPr>
            <p:nvPr/>
          </p:nvSpPr>
          <p:spPr bwMode="auto">
            <a:xfrm>
              <a:off x="2016" y="1536"/>
              <a:ext cx="48" cy="144"/>
            </a:xfrm>
            <a:prstGeom prst="line">
              <a:avLst/>
            </a:prstGeom>
            <a:noFill/>
            <a:ln w="38100">
              <a:solidFill>
                <a:schemeClr val="tx1"/>
              </a:solidFill>
              <a:round/>
              <a:headEnd/>
              <a:tailEnd/>
            </a:ln>
          </p:spPr>
          <p:txBody>
            <a:bodyPr wrap="none" anchor="ctr"/>
            <a:lstStyle/>
            <a:p>
              <a:endParaRPr lang="en-IN"/>
            </a:p>
          </p:txBody>
        </p:sp>
      </p:grpSp>
      <p:grpSp>
        <p:nvGrpSpPr>
          <p:cNvPr id="3" name="Group 15"/>
          <p:cNvGrpSpPr>
            <a:grpSpLocks/>
          </p:cNvGrpSpPr>
          <p:nvPr/>
        </p:nvGrpSpPr>
        <p:grpSpPr bwMode="auto">
          <a:xfrm rot="171202">
            <a:off x="3048000" y="4267200"/>
            <a:ext cx="152400" cy="609600"/>
            <a:chOff x="1968" y="1296"/>
            <a:chExt cx="96" cy="384"/>
          </a:xfrm>
        </p:grpSpPr>
        <p:sp>
          <p:nvSpPr>
            <p:cNvPr id="41064" name="Line 16"/>
            <p:cNvSpPr>
              <a:spLocks noChangeShapeType="1"/>
            </p:cNvSpPr>
            <p:nvPr/>
          </p:nvSpPr>
          <p:spPr bwMode="auto">
            <a:xfrm flipV="1">
              <a:off x="2016" y="1296"/>
              <a:ext cx="0" cy="192"/>
            </a:xfrm>
            <a:prstGeom prst="line">
              <a:avLst/>
            </a:prstGeom>
            <a:noFill/>
            <a:ln w="38100">
              <a:solidFill>
                <a:schemeClr val="tx1"/>
              </a:solidFill>
              <a:round/>
              <a:headEnd/>
              <a:tailEnd/>
            </a:ln>
          </p:spPr>
          <p:txBody>
            <a:bodyPr wrap="none" anchor="ctr"/>
            <a:lstStyle/>
            <a:p>
              <a:endParaRPr lang="en-IN"/>
            </a:p>
          </p:txBody>
        </p:sp>
        <p:sp>
          <p:nvSpPr>
            <p:cNvPr id="41065" name="Oval 17"/>
            <p:cNvSpPr>
              <a:spLocks noChangeArrowheads="1"/>
            </p:cNvSpPr>
            <p:nvPr/>
          </p:nvSpPr>
          <p:spPr bwMode="auto">
            <a:xfrm>
              <a:off x="1968" y="1488"/>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66" name="Line 18"/>
            <p:cNvSpPr>
              <a:spLocks noChangeShapeType="1"/>
            </p:cNvSpPr>
            <p:nvPr/>
          </p:nvSpPr>
          <p:spPr bwMode="auto">
            <a:xfrm>
              <a:off x="2016" y="1536"/>
              <a:ext cx="48" cy="144"/>
            </a:xfrm>
            <a:prstGeom prst="line">
              <a:avLst/>
            </a:prstGeom>
            <a:noFill/>
            <a:ln w="38100">
              <a:solidFill>
                <a:schemeClr val="tx1"/>
              </a:solidFill>
              <a:round/>
              <a:headEnd/>
              <a:tailEnd/>
            </a:ln>
          </p:spPr>
          <p:txBody>
            <a:bodyPr wrap="none" anchor="ctr"/>
            <a:lstStyle/>
            <a:p>
              <a:endParaRPr lang="en-IN"/>
            </a:p>
          </p:txBody>
        </p:sp>
      </p:grpSp>
      <p:sp>
        <p:nvSpPr>
          <p:cNvPr id="40972" name="Line 19"/>
          <p:cNvSpPr>
            <a:spLocks noChangeShapeType="1"/>
          </p:cNvSpPr>
          <p:nvPr/>
        </p:nvSpPr>
        <p:spPr bwMode="auto">
          <a:xfrm>
            <a:off x="3124200" y="3429000"/>
            <a:ext cx="0" cy="762000"/>
          </a:xfrm>
          <a:prstGeom prst="line">
            <a:avLst/>
          </a:prstGeom>
          <a:noFill/>
          <a:ln w="38100">
            <a:solidFill>
              <a:schemeClr val="tx1"/>
            </a:solidFill>
            <a:round/>
            <a:headEnd/>
            <a:tailEnd/>
          </a:ln>
        </p:spPr>
        <p:txBody>
          <a:bodyPr wrap="none" anchor="ctr"/>
          <a:lstStyle/>
          <a:p>
            <a:endParaRPr lang="en-IN"/>
          </a:p>
        </p:txBody>
      </p:sp>
      <p:sp>
        <p:nvSpPr>
          <p:cNvPr id="40973" name="Oval 20"/>
          <p:cNvSpPr>
            <a:spLocks noChangeArrowheads="1"/>
          </p:cNvSpPr>
          <p:nvPr/>
        </p:nvSpPr>
        <p:spPr bwMode="auto">
          <a:xfrm>
            <a:off x="3048000" y="3810000"/>
            <a:ext cx="152400" cy="76200"/>
          </a:xfrm>
          <a:prstGeom prst="ellipse">
            <a:avLst/>
          </a:prstGeom>
          <a:solidFill>
            <a:schemeClr val="tx1"/>
          </a:solidFill>
          <a:ln w="9525">
            <a:solidFill>
              <a:schemeClr val="tx1"/>
            </a:solidFill>
            <a:round/>
            <a:headEnd/>
            <a:tailEnd/>
          </a:ln>
        </p:spPr>
        <p:txBody>
          <a:bodyPr wrap="none" anchor="ctr"/>
          <a:lstStyle/>
          <a:p>
            <a:endParaRPr lang="en-US"/>
          </a:p>
        </p:txBody>
      </p:sp>
      <p:grpSp>
        <p:nvGrpSpPr>
          <p:cNvPr id="4" name="Group 21"/>
          <p:cNvGrpSpPr>
            <a:grpSpLocks/>
          </p:cNvGrpSpPr>
          <p:nvPr/>
        </p:nvGrpSpPr>
        <p:grpSpPr bwMode="auto">
          <a:xfrm rot="-1698858">
            <a:off x="3276600" y="4876800"/>
            <a:ext cx="152400" cy="609600"/>
            <a:chOff x="1968" y="1296"/>
            <a:chExt cx="96" cy="384"/>
          </a:xfrm>
        </p:grpSpPr>
        <p:sp>
          <p:nvSpPr>
            <p:cNvPr id="41061" name="Line 22"/>
            <p:cNvSpPr>
              <a:spLocks noChangeShapeType="1"/>
            </p:cNvSpPr>
            <p:nvPr/>
          </p:nvSpPr>
          <p:spPr bwMode="auto">
            <a:xfrm flipV="1">
              <a:off x="2016" y="1296"/>
              <a:ext cx="0" cy="192"/>
            </a:xfrm>
            <a:prstGeom prst="line">
              <a:avLst/>
            </a:prstGeom>
            <a:noFill/>
            <a:ln w="38100">
              <a:solidFill>
                <a:schemeClr val="tx1"/>
              </a:solidFill>
              <a:round/>
              <a:headEnd/>
              <a:tailEnd/>
            </a:ln>
          </p:spPr>
          <p:txBody>
            <a:bodyPr wrap="none" anchor="ctr"/>
            <a:lstStyle/>
            <a:p>
              <a:endParaRPr lang="en-IN"/>
            </a:p>
          </p:txBody>
        </p:sp>
        <p:sp>
          <p:nvSpPr>
            <p:cNvPr id="41062" name="Oval 23"/>
            <p:cNvSpPr>
              <a:spLocks noChangeArrowheads="1"/>
            </p:cNvSpPr>
            <p:nvPr/>
          </p:nvSpPr>
          <p:spPr bwMode="auto">
            <a:xfrm>
              <a:off x="1968" y="1488"/>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63" name="Line 24"/>
            <p:cNvSpPr>
              <a:spLocks noChangeShapeType="1"/>
            </p:cNvSpPr>
            <p:nvPr/>
          </p:nvSpPr>
          <p:spPr bwMode="auto">
            <a:xfrm>
              <a:off x="2016" y="1536"/>
              <a:ext cx="48" cy="144"/>
            </a:xfrm>
            <a:prstGeom prst="line">
              <a:avLst/>
            </a:prstGeom>
            <a:noFill/>
            <a:ln w="38100">
              <a:solidFill>
                <a:schemeClr val="tx1"/>
              </a:solidFill>
              <a:round/>
              <a:headEnd/>
              <a:tailEnd/>
            </a:ln>
          </p:spPr>
          <p:txBody>
            <a:bodyPr wrap="none" anchor="ctr"/>
            <a:lstStyle/>
            <a:p>
              <a:endParaRPr lang="en-IN"/>
            </a:p>
          </p:txBody>
        </p:sp>
      </p:grpSp>
      <p:grpSp>
        <p:nvGrpSpPr>
          <p:cNvPr id="5" name="Group 25"/>
          <p:cNvGrpSpPr>
            <a:grpSpLocks/>
          </p:cNvGrpSpPr>
          <p:nvPr/>
        </p:nvGrpSpPr>
        <p:grpSpPr bwMode="auto">
          <a:xfrm>
            <a:off x="3340100" y="2343150"/>
            <a:ext cx="512763" cy="279400"/>
            <a:chOff x="2104" y="1476"/>
            <a:chExt cx="323" cy="176"/>
          </a:xfrm>
        </p:grpSpPr>
        <p:sp>
          <p:nvSpPr>
            <p:cNvPr id="41058" name="Line 26"/>
            <p:cNvSpPr>
              <a:spLocks noChangeShapeType="1"/>
            </p:cNvSpPr>
            <p:nvPr/>
          </p:nvSpPr>
          <p:spPr bwMode="auto">
            <a:xfrm rot="3119447" flipV="1">
              <a:off x="2331" y="1380"/>
              <a:ext cx="0" cy="192"/>
            </a:xfrm>
            <a:prstGeom prst="line">
              <a:avLst/>
            </a:prstGeom>
            <a:noFill/>
            <a:ln w="38100">
              <a:solidFill>
                <a:schemeClr val="tx1"/>
              </a:solidFill>
              <a:round/>
              <a:headEnd/>
              <a:tailEnd/>
            </a:ln>
          </p:spPr>
          <p:txBody>
            <a:bodyPr wrap="none" anchor="ctr"/>
            <a:lstStyle/>
            <a:p>
              <a:endParaRPr lang="en-IN"/>
            </a:p>
          </p:txBody>
        </p:sp>
        <p:sp>
          <p:nvSpPr>
            <p:cNvPr id="41059" name="Oval 27"/>
            <p:cNvSpPr>
              <a:spLocks noChangeArrowheads="1"/>
            </p:cNvSpPr>
            <p:nvPr/>
          </p:nvSpPr>
          <p:spPr bwMode="auto">
            <a:xfrm rot="3119447">
              <a:off x="2189" y="1526"/>
              <a:ext cx="96" cy="48"/>
            </a:xfrm>
            <a:prstGeom prst="ellipse">
              <a:avLst/>
            </a:prstGeom>
            <a:solidFill>
              <a:schemeClr val="tx1"/>
            </a:solidFill>
            <a:ln w="38100">
              <a:solidFill>
                <a:schemeClr val="tx1"/>
              </a:solidFill>
              <a:round/>
              <a:headEnd/>
              <a:tailEnd/>
            </a:ln>
          </p:spPr>
          <p:txBody>
            <a:bodyPr wrap="none" anchor="ctr"/>
            <a:lstStyle/>
            <a:p>
              <a:endParaRPr lang="en-US"/>
            </a:p>
          </p:txBody>
        </p:sp>
        <p:sp>
          <p:nvSpPr>
            <p:cNvPr id="41060" name="Line 28"/>
            <p:cNvSpPr>
              <a:spLocks noChangeShapeType="1"/>
            </p:cNvSpPr>
            <p:nvPr/>
          </p:nvSpPr>
          <p:spPr bwMode="auto">
            <a:xfrm rot="3119447">
              <a:off x="2152" y="1556"/>
              <a:ext cx="48" cy="144"/>
            </a:xfrm>
            <a:prstGeom prst="line">
              <a:avLst/>
            </a:prstGeom>
            <a:noFill/>
            <a:ln w="38100">
              <a:solidFill>
                <a:schemeClr val="tx1"/>
              </a:solidFill>
              <a:round/>
              <a:headEnd/>
              <a:tailEnd/>
            </a:ln>
          </p:spPr>
          <p:txBody>
            <a:bodyPr wrap="none" anchor="ctr"/>
            <a:lstStyle/>
            <a:p>
              <a:endParaRPr lang="en-IN"/>
            </a:p>
          </p:txBody>
        </p:sp>
      </p:grpSp>
      <p:grpSp>
        <p:nvGrpSpPr>
          <p:cNvPr id="6" name="Group 29"/>
          <p:cNvGrpSpPr>
            <a:grpSpLocks/>
          </p:cNvGrpSpPr>
          <p:nvPr/>
        </p:nvGrpSpPr>
        <p:grpSpPr bwMode="auto">
          <a:xfrm>
            <a:off x="5715000" y="2362200"/>
            <a:ext cx="1143000" cy="1066800"/>
            <a:chOff x="3600" y="1488"/>
            <a:chExt cx="720" cy="672"/>
          </a:xfrm>
        </p:grpSpPr>
        <p:grpSp>
          <p:nvGrpSpPr>
            <p:cNvPr id="7" name="Group 30"/>
            <p:cNvGrpSpPr>
              <a:grpSpLocks/>
            </p:cNvGrpSpPr>
            <p:nvPr/>
          </p:nvGrpSpPr>
          <p:grpSpPr bwMode="auto">
            <a:xfrm rot="5161650">
              <a:off x="3768" y="1440"/>
              <a:ext cx="144" cy="288"/>
              <a:chOff x="3792" y="1440"/>
              <a:chExt cx="144" cy="288"/>
            </a:xfrm>
          </p:grpSpPr>
          <p:sp>
            <p:nvSpPr>
              <p:cNvPr id="41055" name="Line 31"/>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56" name="Oval 32"/>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57" name="Line 33"/>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8" name="Group 34"/>
            <p:cNvGrpSpPr>
              <a:grpSpLocks/>
            </p:cNvGrpSpPr>
            <p:nvPr/>
          </p:nvGrpSpPr>
          <p:grpSpPr bwMode="auto">
            <a:xfrm rot="668592">
              <a:off x="3600" y="1728"/>
              <a:ext cx="144" cy="288"/>
              <a:chOff x="3792" y="1440"/>
              <a:chExt cx="144" cy="288"/>
            </a:xfrm>
          </p:grpSpPr>
          <p:sp>
            <p:nvSpPr>
              <p:cNvPr id="41052" name="Line 35"/>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53" name="Oval 36"/>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54" name="Line 37"/>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9" name="Group 38"/>
            <p:cNvGrpSpPr>
              <a:grpSpLocks/>
            </p:cNvGrpSpPr>
            <p:nvPr/>
          </p:nvGrpSpPr>
          <p:grpSpPr bwMode="auto">
            <a:xfrm rot="-3719348">
              <a:off x="3816" y="1944"/>
              <a:ext cx="144" cy="288"/>
              <a:chOff x="3792" y="1440"/>
              <a:chExt cx="144" cy="288"/>
            </a:xfrm>
          </p:grpSpPr>
          <p:sp>
            <p:nvSpPr>
              <p:cNvPr id="41049" name="Line 39"/>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50" name="Oval 40"/>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51" name="Line 41"/>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10" name="Group 42"/>
            <p:cNvGrpSpPr>
              <a:grpSpLocks/>
            </p:cNvGrpSpPr>
            <p:nvPr/>
          </p:nvGrpSpPr>
          <p:grpSpPr bwMode="auto">
            <a:xfrm rot="-7898696">
              <a:off x="4104" y="1800"/>
              <a:ext cx="144" cy="288"/>
              <a:chOff x="3792" y="1440"/>
              <a:chExt cx="144" cy="288"/>
            </a:xfrm>
          </p:grpSpPr>
          <p:sp>
            <p:nvSpPr>
              <p:cNvPr id="41046" name="Line 43"/>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47" name="Oval 44"/>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48" name="Line 45"/>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11" name="Group 46"/>
            <p:cNvGrpSpPr>
              <a:grpSpLocks/>
            </p:cNvGrpSpPr>
            <p:nvPr/>
          </p:nvGrpSpPr>
          <p:grpSpPr bwMode="auto">
            <a:xfrm rot="8731077">
              <a:off x="4080" y="1488"/>
              <a:ext cx="144" cy="288"/>
              <a:chOff x="3792" y="1440"/>
              <a:chExt cx="144" cy="288"/>
            </a:xfrm>
          </p:grpSpPr>
          <p:sp>
            <p:nvSpPr>
              <p:cNvPr id="41043" name="Line 47"/>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44" name="Oval 48"/>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45" name="Line 49"/>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sp>
        <p:nvSpPr>
          <p:cNvPr id="40977" name="Line 50"/>
          <p:cNvSpPr>
            <a:spLocks noChangeShapeType="1"/>
          </p:cNvSpPr>
          <p:nvPr/>
        </p:nvSpPr>
        <p:spPr bwMode="auto">
          <a:xfrm>
            <a:off x="3581400" y="2743200"/>
            <a:ext cx="228600" cy="152400"/>
          </a:xfrm>
          <a:prstGeom prst="line">
            <a:avLst/>
          </a:prstGeom>
          <a:noFill/>
          <a:ln w="38100">
            <a:solidFill>
              <a:schemeClr val="tx1"/>
            </a:solidFill>
            <a:round/>
            <a:headEnd/>
            <a:tailEnd type="triangle" w="med" len="med"/>
          </a:ln>
        </p:spPr>
        <p:txBody>
          <a:bodyPr wrap="none" anchor="ctr"/>
          <a:lstStyle/>
          <a:p>
            <a:endParaRPr lang="en-IN"/>
          </a:p>
        </p:txBody>
      </p:sp>
      <p:sp>
        <p:nvSpPr>
          <p:cNvPr id="40978" name="Line 51"/>
          <p:cNvSpPr>
            <a:spLocks noChangeShapeType="1"/>
          </p:cNvSpPr>
          <p:nvPr/>
        </p:nvSpPr>
        <p:spPr bwMode="auto">
          <a:xfrm rot="-4082780">
            <a:off x="3505200" y="4876800"/>
            <a:ext cx="228600" cy="152400"/>
          </a:xfrm>
          <a:prstGeom prst="line">
            <a:avLst/>
          </a:prstGeom>
          <a:noFill/>
          <a:ln w="38100">
            <a:solidFill>
              <a:schemeClr val="tx1"/>
            </a:solidFill>
            <a:round/>
            <a:headEnd/>
            <a:tailEnd type="triangle" w="med" len="med"/>
          </a:ln>
        </p:spPr>
        <p:txBody>
          <a:bodyPr wrap="none" anchor="ctr"/>
          <a:lstStyle/>
          <a:p>
            <a:endParaRPr lang="en-IN"/>
          </a:p>
        </p:txBody>
      </p:sp>
      <p:grpSp>
        <p:nvGrpSpPr>
          <p:cNvPr id="12" name="Group 52"/>
          <p:cNvGrpSpPr>
            <a:grpSpLocks/>
          </p:cNvGrpSpPr>
          <p:nvPr/>
        </p:nvGrpSpPr>
        <p:grpSpPr bwMode="auto">
          <a:xfrm>
            <a:off x="6019800" y="2590800"/>
            <a:ext cx="457200" cy="533400"/>
            <a:chOff x="3792" y="1632"/>
            <a:chExt cx="288" cy="336"/>
          </a:xfrm>
        </p:grpSpPr>
        <p:sp>
          <p:nvSpPr>
            <p:cNvPr id="41035" name="Line 53"/>
            <p:cNvSpPr>
              <a:spLocks noChangeShapeType="1"/>
            </p:cNvSpPr>
            <p:nvPr/>
          </p:nvSpPr>
          <p:spPr bwMode="auto">
            <a:xfrm>
              <a:off x="3936" y="1632"/>
              <a:ext cx="0" cy="192"/>
            </a:xfrm>
            <a:prstGeom prst="line">
              <a:avLst/>
            </a:prstGeom>
            <a:noFill/>
            <a:ln w="38100">
              <a:solidFill>
                <a:schemeClr val="tx1"/>
              </a:solidFill>
              <a:round/>
              <a:headEnd/>
              <a:tailEnd type="triangle" w="med" len="med"/>
            </a:ln>
          </p:spPr>
          <p:txBody>
            <a:bodyPr wrap="none" anchor="ctr"/>
            <a:lstStyle/>
            <a:p>
              <a:endParaRPr lang="en-IN"/>
            </a:p>
          </p:txBody>
        </p:sp>
        <p:sp>
          <p:nvSpPr>
            <p:cNvPr id="41036" name="Line 54"/>
            <p:cNvSpPr>
              <a:spLocks noChangeShapeType="1"/>
            </p:cNvSpPr>
            <p:nvPr/>
          </p:nvSpPr>
          <p:spPr bwMode="auto">
            <a:xfrm flipV="1">
              <a:off x="3792" y="1872"/>
              <a:ext cx="144" cy="96"/>
            </a:xfrm>
            <a:prstGeom prst="line">
              <a:avLst/>
            </a:prstGeom>
            <a:noFill/>
            <a:ln w="38100">
              <a:solidFill>
                <a:schemeClr val="tx1"/>
              </a:solidFill>
              <a:round/>
              <a:headEnd/>
              <a:tailEnd type="triangle" w="med" len="med"/>
            </a:ln>
          </p:spPr>
          <p:txBody>
            <a:bodyPr wrap="none" anchor="ctr"/>
            <a:lstStyle/>
            <a:p>
              <a:endParaRPr lang="en-IN"/>
            </a:p>
          </p:txBody>
        </p:sp>
        <p:sp>
          <p:nvSpPr>
            <p:cNvPr id="41037" name="Line 55"/>
            <p:cNvSpPr>
              <a:spLocks noChangeShapeType="1"/>
            </p:cNvSpPr>
            <p:nvPr/>
          </p:nvSpPr>
          <p:spPr bwMode="auto">
            <a:xfrm flipH="1" flipV="1">
              <a:off x="3984" y="1872"/>
              <a:ext cx="96" cy="96"/>
            </a:xfrm>
            <a:prstGeom prst="line">
              <a:avLst/>
            </a:prstGeom>
            <a:noFill/>
            <a:ln w="38100">
              <a:solidFill>
                <a:schemeClr val="tx1"/>
              </a:solidFill>
              <a:round/>
              <a:headEnd/>
              <a:tailEnd type="triangle" w="med" len="med"/>
            </a:ln>
          </p:spPr>
          <p:txBody>
            <a:bodyPr wrap="none" anchor="ctr"/>
            <a:lstStyle/>
            <a:p>
              <a:endParaRPr lang="en-IN"/>
            </a:p>
          </p:txBody>
        </p:sp>
      </p:grpSp>
      <p:sp>
        <p:nvSpPr>
          <p:cNvPr id="40980" name="Text Box 56"/>
          <p:cNvSpPr txBox="1">
            <a:spLocks noChangeArrowheads="1"/>
          </p:cNvSpPr>
          <p:nvPr/>
        </p:nvSpPr>
        <p:spPr bwMode="auto">
          <a:xfrm>
            <a:off x="1771650" y="1295400"/>
            <a:ext cx="5600700" cy="584200"/>
          </a:xfrm>
          <a:prstGeom prst="rect">
            <a:avLst/>
          </a:prstGeom>
          <a:solidFill>
            <a:srgbClr val="C00000"/>
          </a:solidFill>
          <a:ln w="9525">
            <a:solidFill>
              <a:srgbClr val="C00000"/>
            </a:solidFill>
            <a:miter lim="800000"/>
            <a:headEnd/>
            <a:tailEnd/>
          </a:ln>
        </p:spPr>
        <p:txBody>
          <a:bodyPr>
            <a:spAutoFit/>
          </a:bodyPr>
          <a:lstStyle/>
          <a:p>
            <a:pPr algn="ctr">
              <a:spcBef>
                <a:spcPct val="50000"/>
              </a:spcBef>
            </a:pPr>
            <a:r>
              <a:rPr lang="en-US" sz="3200" b="1">
                <a:solidFill>
                  <a:schemeClr val="bg1"/>
                </a:solidFill>
                <a:latin typeface="Calibri" pitchFamily="34" charset="0"/>
              </a:rPr>
              <a:t>Imagine a human chain !!</a:t>
            </a:r>
          </a:p>
        </p:txBody>
      </p:sp>
      <p:grpSp>
        <p:nvGrpSpPr>
          <p:cNvPr id="13" name="Group 57"/>
          <p:cNvGrpSpPr>
            <a:grpSpLocks/>
          </p:cNvGrpSpPr>
          <p:nvPr/>
        </p:nvGrpSpPr>
        <p:grpSpPr bwMode="auto">
          <a:xfrm>
            <a:off x="4876800" y="4038600"/>
            <a:ext cx="1143000" cy="1066800"/>
            <a:chOff x="3600" y="1488"/>
            <a:chExt cx="720" cy="672"/>
          </a:xfrm>
        </p:grpSpPr>
        <p:grpSp>
          <p:nvGrpSpPr>
            <p:cNvPr id="14" name="Group 58"/>
            <p:cNvGrpSpPr>
              <a:grpSpLocks/>
            </p:cNvGrpSpPr>
            <p:nvPr/>
          </p:nvGrpSpPr>
          <p:grpSpPr bwMode="auto">
            <a:xfrm rot="5161650">
              <a:off x="3768" y="1440"/>
              <a:ext cx="144" cy="288"/>
              <a:chOff x="3792" y="1440"/>
              <a:chExt cx="144" cy="288"/>
            </a:xfrm>
          </p:grpSpPr>
          <p:sp>
            <p:nvSpPr>
              <p:cNvPr id="41032" name="Line 59"/>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33" name="Oval 60"/>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34" name="Line 61"/>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15" name="Group 62"/>
            <p:cNvGrpSpPr>
              <a:grpSpLocks/>
            </p:cNvGrpSpPr>
            <p:nvPr/>
          </p:nvGrpSpPr>
          <p:grpSpPr bwMode="auto">
            <a:xfrm rot="668592">
              <a:off x="3600" y="1728"/>
              <a:ext cx="144" cy="288"/>
              <a:chOff x="3792" y="1440"/>
              <a:chExt cx="144" cy="288"/>
            </a:xfrm>
          </p:grpSpPr>
          <p:sp>
            <p:nvSpPr>
              <p:cNvPr id="41029" name="Line 63"/>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30" name="Oval 64"/>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31" name="Line 65"/>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16" name="Group 66"/>
            <p:cNvGrpSpPr>
              <a:grpSpLocks/>
            </p:cNvGrpSpPr>
            <p:nvPr/>
          </p:nvGrpSpPr>
          <p:grpSpPr bwMode="auto">
            <a:xfrm rot="-3719348">
              <a:off x="3816" y="1944"/>
              <a:ext cx="144" cy="288"/>
              <a:chOff x="3792" y="1440"/>
              <a:chExt cx="144" cy="288"/>
            </a:xfrm>
          </p:grpSpPr>
          <p:sp>
            <p:nvSpPr>
              <p:cNvPr id="41026" name="Line 67"/>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27" name="Oval 68"/>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28" name="Line 69"/>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17" name="Group 70"/>
            <p:cNvGrpSpPr>
              <a:grpSpLocks/>
            </p:cNvGrpSpPr>
            <p:nvPr/>
          </p:nvGrpSpPr>
          <p:grpSpPr bwMode="auto">
            <a:xfrm rot="-7898696">
              <a:off x="4104" y="1800"/>
              <a:ext cx="144" cy="288"/>
              <a:chOff x="3792" y="1440"/>
              <a:chExt cx="144" cy="288"/>
            </a:xfrm>
          </p:grpSpPr>
          <p:sp>
            <p:nvSpPr>
              <p:cNvPr id="41023" name="Line 71"/>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24" name="Oval 72"/>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25" name="Line 73"/>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18" name="Group 74"/>
            <p:cNvGrpSpPr>
              <a:grpSpLocks/>
            </p:cNvGrpSpPr>
            <p:nvPr/>
          </p:nvGrpSpPr>
          <p:grpSpPr bwMode="auto">
            <a:xfrm rot="8731077">
              <a:off x="4080" y="1488"/>
              <a:ext cx="144" cy="288"/>
              <a:chOff x="3792" y="1440"/>
              <a:chExt cx="144" cy="288"/>
            </a:xfrm>
          </p:grpSpPr>
          <p:sp>
            <p:nvSpPr>
              <p:cNvPr id="41020" name="Line 75"/>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21" name="Oval 76"/>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22" name="Line 77"/>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grpSp>
        <p:nvGrpSpPr>
          <p:cNvPr id="19" name="Group 78"/>
          <p:cNvGrpSpPr>
            <a:grpSpLocks/>
          </p:cNvGrpSpPr>
          <p:nvPr/>
        </p:nvGrpSpPr>
        <p:grpSpPr bwMode="auto">
          <a:xfrm>
            <a:off x="6629400" y="4038600"/>
            <a:ext cx="1143000" cy="1066800"/>
            <a:chOff x="3600" y="1488"/>
            <a:chExt cx="720" cy="672"/>
          </a:xfrm>
        </p:grpSpPr>
        <p:grpSp>
          <p:nvGrpSpPr>
            <p:cNvPr id="20" name="Group 79"/>
            <p:cNvGrpSpPr>
              <a:grpSpLocks/>
            </p:cNvGrpSpPr>
            <p:nvPr/>
          </p:nvGrpSpPr>
          <p:grpSpPr bwMode="auto">
            <a:xfrm rot="5161650">
              <a:off x="3768" y="1440"/>
              <a:ext cx="144" cy="288"/>
              <a:chOff x="3792" y="1440"/>
              <a:chExt cx="144" cy="288"/>
            </a:xfrm>
          </p:grpSpPr>
          <p:sp>
            <p:nvSpPr>
              <p:cNvPr id="41012" name="Line 80"/>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13" name="Oval 81"/>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14" name="Line 82"/>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21" name="Group 83"/>
            <p:cNvGrpSpPr>
              <a:grpSpLocks/>
            </p:cNvGrpSpPr>
            <p:nvPr/>
          </p:nvGrpSpPr>
          <p:grpSpPr bwMode="auto">
            <a:xfrm rot="668592">
              <a:off x="3600" y="1728"/>
              <a:ext cx="144" cy="288"/>
              <a:chOff x="3792" y="1440"/>
              <a:chExt cx="144" cy="288"/>
            </a:xfrm>
          </p:grpSpPr>
          <p:sp>
            <p:nvSpPr>
              <p:cNvPr id="41009" name="Line 84"/>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10" name="Oval 85"/>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11" name="Line 86"/>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22" name="Group 87"/>
            <p:cNvGrpSpPr>
              <a:grpSpLocks/>
            </p:cNvGrpSpPr>
            <p:nvPr/>
          </p:nvGrpSpPr>
          <p:grpSpPr bwMode="auto">
            <a:xfrm rot="-3719348">
              <a:off x="3816" y="1944"/>
              <a:ext cx="144" cy="288"/>
              <a:chOff x="3792" y="1440"/>
              <a:chExt cx="144" cy="288"/>
            </a:xfrm>
          </p:grpSpPr>
          <p:sp>
            <p:nvSpPr>
              <p:cNvPr id="41006" name="Line 88"/>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07" name="Oval 89"/>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08" name="Line 90"/>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23" name="Group 91"/>
            <p:cNvGrpSpPr>
              <a:grpSpLocks/>
            </p:cNvGrpSpPr>
            <p:nvPr/>
          </p:nvGrpSpPr>
          <p:grpSpPr bwMode="auto">
            <a:xfrm rot="-7898696">
              <a:off x="4104" y="1800"/>
              <a:ext cx="144" cy="288"/>
              <a:chOff x="3792" y="1440"/>
              <a:chExt cx="144" cy="288"/>
            </a:xfrm>
          </p:grpSpPr>
          <p:sp>
            <p:nvSpPr>
              <p:cNvPr id="41003" name="Line 92"/>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04" name="Oval 93"/>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05" name="Line 94"/>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nvGrpSpPr>
            <p:cNvPr id="24" name="Group 95"/>
            <p:cNvGrpSpPr>
              <a:grpSpLocks/>
            </p:cNvGrpSpPr>
            <p:nvPr/>
          </p:nvGrpSpPr>
          <p:grpSpPr bwMode="auto">
            <a:xfrm rot="8731077">
              <a:off x="4080" y="1488"/>
              <a:ext cx="144" cy="288"/>
              <a:chOff x="3792" y="1440"/>
              <a:chExt cx="144" cy="288"/>
            </a:xfrm>
          </p:grpSpPr>
          <p:sp>
            <p:nvSpPr>
              <p:cNvPr id="41000" name="Line 96"/>
              <p:cNvSpPr>
                <a:spLocks noChangeShapeType="1"/>
              </p:cNvSpPr>
              <p:nvPr/>
            </p:nvSpPr>
            <p:spPr bwMode="auto">
              <a:xfrm>
                <a:off x="3840" y="1440"/>
                <a:ext cx="0" cy="144"/>
              </a:xfrm>
              <a:prstGeom prst="line">
                <a:avLst/>
              </a:prstGeom>
              <a:noFill/>
              <a:ln w="38100">
                <a:solidFill>
                  <a:schemeClr val="tx1"/>
                </a:solidFill>
                <a:round/>
                <a:headEnd/>
                <a:tailEnd/>
              </a:ln>
            </p:spPr>
            <p:txBody>
              <a:bodyPr wrap="none" anchor="ctr"/>
              <a:lstStyle/>
              <a:p>
                <a:endParaRPr lang="en-IN"/>
              </a:p>
            </p:txBody>
          </p:sp>
          <p:sp>
            <p:nvSpPr>
              <p:cNvPr id="41001" name="Oval 97"/>
              <p:cNvSpPr>
                <a:spLocks noChangeArrowheads="1"/>
              </p:cNvSpPr>
              <p:nvPr/>
            </p:nvSpPr>
            <p:spPr bwMode="auto">
              <a:xfrm>
                <a:off x="3792" y="1584"/>
                <a:ext cx="96" cy="48"/>
              </a:xfrm>
              <a:prstGeom prst="ellipse">
                <a:avLst/>
              </a:prstGeom>
              <a:solidFill>
                <a:schemeClr val="tx1"/>
              </a:solidFill>
              <a:ln w="9525">
                <a:solidFill>
                  <a:schemeClr val="tx1"/>
                </a:solidFill>
                <a:round/>
                <a:headEnd/>
                <a:tailEnd/>
              </a:ln>
            </p:spPr>
            <p:txBody>
              <a:bodyPr wrap="none" anchor="ctr"/>
              <a:lstStyle/>
              <a:p>
                <a:endParaRPr lang="en-US"/>
              </a:p>
            </p:txBody>
          </p:sp>
          <p:sp>
            <p:nvSpPr>
              <p:cNvPr id="41002" name="Line 98"/>
              <p:cNvSpPr>
                <a:spLocks noChangeShapeType="1"/>
              </p:cNvSpPr>
              <p:nvPr/>
            </p:nvSpPr>
            <p:spPr bwMode="auto">
              <a:xfrm>
                <a:off x="3840" y="1632"/>
                <a:ext cx="96" cy="96"/>
              </a:xfrm>
              <a:prstGeom prst="line">
                <a:avLst/>
              </a:prstGeom>
              <a:noFill/>
              <a:ln w="38100">
                <a:solidFill>
                  <a:schemeClr val="tx1"/>
                </a:solidFill>
                <a:round/>
                <a:headEnd/>
                <a:tailEnd/>
              </a:ln>
            </p:spPr>
            <p:txBody>
              <a:bodyPr wrap="none" anchor="ctr"/>
              <a:lstStyle/>
              <a:p>
                <a:endParaRPr lang="en-IN"/>
              </a:p>
            </p:txBody>
          </p:sp>
        </p:grpSp>
      </p:grpSp>
      <p:grpSp>
        <p:nvGrpSpPr>
          <p:cNvPr id="25" name="Group 99"/>
          <p:cNvGrpSpPr>
            <a:grpSpLocks/>
          </p:cNvGrpSpPr>
          <p:nvPr/>
        </p:nvGrpSpPr>
        <p:grpSpPr bwMode="auto">
          <a:xfrm>
            <a:off x="4800600" y="4267200"/>
            <a:ext cx="1143000" cy="1452563"/>
            <a:chOff x="3024" y="2688"/>
            <a:chExt cx="720" cy="915"/>
          </a:xfrm>
        </p:grpSpPr>
        <p:grpSp>
          <p:nvGrpSpPr>
            <p:cNvPr id="26" name="Group 100"/>
            <p:cNvGrpSpPr>
              <a:grpSpLocks/>
            </p:cNvGrpSpPr>
            <p:nvPr/>
          </p:nvGrpSpPr>
          <p:grpSpPr bwMode="auto">
            <a:xfrm>
              <a:off x="3264" y="2688"/>
              <a:ext cx="288" cy="336"/>
              <a:chOff x="3792" y="1632"/>
              <a:chExt cx="288" cy="336"/>
            </a:xfrm>
          </p:grpSpPr>
          <p:sp>
            <p:nvSpPr>
              <p:cNvPr id="40992" name="Line 101"/>
              <p:cNvSpPr>
                <a:spLocks noChangeShapeType="1"/>
              </p:cNvSpPr>
              <p:nvPr/>
            </p:nvSpPr>
            <p:spPr bwMode="auto">
              <a:xfrm>
                <a:off x="3936" y="1632"/>
                <a:ext cx="0" cy="192"/>
              </a:xfrm>
              <a:prstGeom prst="line">
                <a:avLst/>
              </a:prstGeom>
              <a:noFill/>
              <a:ln w="38100">
                <a:solidFill>
                  <a:schemeClr val="tx1"/>
                </a:solidFill>
                <a:round/>
                <a:headEnd type="triangle" w="med" len="med"/>
                <a:tailEnd/>
              </a:ln>
            </p:spPr>
            <p:txBody>
              <a:bodyPr wrap="none" anchor="ctr"/>
              <a:lstStyle/>
              <a:p>
                <a:endParaRPr lang="en-IN"/>
              </a:p>
            </p:txBody>
          </p:sp>
          <p:sp>
            <p:nvSpPr>
              <p:cNvPr id="40993" name="Line 102"/>
              <p:cNvSpPr>
                <a:spLocks noChangeShapeType="1"/>
              </p:cNvSpPr>
              <p:nvPr/>
            </p:nvSpPr>
            <p:spPr bwMode="auto">
              <a:xfrm flipV="1">
                <a:off x="3792" y="1872"/>
                <a:ext cx="144" cy="96"/>
              </a:xfrm>
              <a:prstGeom prst="line">
                <a:avLst/>
              </a:prstGeom>
              <a:noFill/>
              <a:ln w="38100">
                <a:solidFill>
                  <a:schemeClr val="tx1"/>
                </a:solidFill>
                <a:round/>
                <a:headEnd type="triangle" w="med" len="med"/>
                <a:tailEnd/>
              </a:ln>
            </p:spPr>
            <p:txBody>
              <a:bodyPr wrap="none" anchor="ctr"/>
              <a:lstStyle/>
              <a:p>
                <a:endParaRPr lang="en-IN"/>
              </a:p>
            </p:txBody>
          </p:sp>
          <p:sp>
            <p:nvSpPr>
              <p:cNvPr id="40994" name="Line 103"/>
              <p:cNvSpPr>
                <a:spLocks noChangeShapeType="1"/>
              </p:cNvSpPr>
              <p:nvPr/>
            </p:nvSpPr>
            <p:spPr bwMode="auto">
              <a:xfrm flipH="1" flipV="1">
                <a:off x="3984" y="1872"/>
                <a:ext cx="96" cy="96"/>
              </a:xfrm>
              <a:prstGeom prst="line">
                <a:avLst/>
              </a:prstGeom>
              <a:noFill/>
              <a:ln w="38100">
                <a:solidFill>
                  <a:schemeClr val="tx1"/>
                </a:solidFill>
                <a:round/>
                <a:headEnd type="triangle" w="med" len="med"/>
                <a:tailEnd/>
              </a:ln>
            </p:spPr>
            <p:txBody>
              <a:bodyPr wrap="none" anchor="ctr"/>
              <a:lstStyle/>
              <a:p>
                <a:endParaRPr lang="en-IN"/>
              </a:p>
            </p:txBody>
          </p:sp>
        </p:grpSp>
        <p:sp>
          <p:nvSpPr>
            <p:cNvPr id="40991" name="Text Box 104"/>
            <p:cNvSpPr txBox="1">
              <a:spLocks noChangeArrowheads="1"/>
            </p:cNvSpPr>
            <p:nvPr/>
          </p:nvSpPr>
          <p:spPr bwMode="auto">
            <a:xfrm>
              <a:off x="3024" y="3312"/>
              <a:ext cx="720" cy="291"/>
            </a:xfrm>
            <a:prstGeom prst="rect">
              <a:avLst/>
            </a:prstGeom>
            <a:noFill/>
            <a:ln w="9525">
              <a:solidFill>
                <a:srgbClr val="C00000"/>
              </a:solidFill>
              <a:miter lim="800000"/>
              <a:headEnd/>
              <a:tailEnd/>
            </a:ln>
          </p:spPr>
          <p:txBody>
            <a:bodyPr>
              <a:spAutoFit/>
            </a:bodyPr>
            <a:lstStyle/>
            <a:p>
              <a:pPr algn="ctr">
                <a:spcBef>
                  <a:spcPct val="50000"/>
                </a:spcBef>
              </a:pPr>
              <a:r>
                <a:rPr lang="en-US" b="1">
                  <a:solidFill>
                    <a:srgbClr val="C00000"/>
                  </a:solidFill>
                  <a:latin typeface="Calibri" pitchFamily="34" charset="0"/>
                </a:rPr>
                <a:t>CPAP</a:t>
              </a:r>
              <a:endParaRPr lang="en-US" sz="2000" b="1">
                <a:solidFill>
                  <a:srgbClr val="C00000"/>
                </a:solidFill>
                <a:latin typeface="Calibri" pitchFamily="34" charset="0"/>
              </a:endParaRPr>
            </a:p>
          </p:txBody>
        </p:sp>
      </p:grpSp>
      <p:sp>
        <p:nvSpPr>
          <p:cNvPr id="40984" name="AutoShape 105"/>
          <p:cNvSpPr>
            <a:spLocks noChangeArrowheads="1"/>
          </p:cNvSpPr>
          <p:nvPr/>
        </p:nvSpPr>
        <p:spPr bwMode="auto">
          <a:xfrm rot="2170182">
            <a:off x="5638800" y="3429000"/>
            <a:ext cx="228600" cy="533400"/>
          </a:xfrm>
          <a:prstGeom prst="downArrow">
            <a:avLst>
              <a:gd name="adj1" fmla="val 50000"/>
              <a:gd name="adj2" fmla="val 58333"/>
            </a:avLst>
          </a:prstGeom>
          <a:noFill/>
          <a:ln w="28575">
            <a:solidFill>
              <a:schemeClr val="tx1"/>
            </a:solidFill>
            <a:miter lim="800000"/>
            <a:headEnd/>
            <a:tailEnd/>
          </a:ln>
        </p:spPr>
        <p:txBody>
          <a:bodyPr wrap="none" anchor="ctr"/>
          <a:lstStyle/>
          <a:p>
            <a:endParaRPr lang="en-US"/>
          </a:p>
        </p:txBody>
      </p:sp>
      <p:sp>
        <p:nvSpPr>
          <p:cNvPr id="40985" name="AutoShape 106"/>
          <p:cNvSpPr>
            <a:spLocks noChangeArrowheads="1"/>
          </p:cNvSpPr>
          <p:nvPr/>
        </p:nvSpPr>
        <p:spPr bwMode="auto">
          <a:xfrm rot="-1678367">
            <a:off x="6553200" y="3429000"/>
            <a:ext cx="228600" cy="533400"/>
          </a:xfrm>
          <a:prstGeom prst="downArrow">
            <a:avLst>
              <a:gd name="adj1" fmla="val 50000"/>
              <a:gd name="adj2" fmla="val 58333"/>
            </a:avLst>
          </a:prstGeom>
          <a:noFill/>
          <a:ln w="28575">
            <a:solidFill>
              <a:schemeClr val="tx1"/>
            </a:solidFill>
            <a:miter lim="800000"/>
            <a:headEnd/>
            <a:tailEnd/>
          </a:ln>
        </p:spPr>
        <p:txBody>
          <a:bodyPr wrap="none" anchor="ctr"/>
          <a:lstStyle/>
          <a:p>
            <a:endParaRPr lang="en-US"/>
          </a:p>
        </p:txBody>
      </p:sp>
      <p:grpSp>
        <p:nvGrpSpPr>
          <p:cNvPr id="27" name="Group 107"/>
          <p:cNvGrpSpPr>
            <a:grpSpLocks/>
          </p:cNvGrpSpPr>
          <p:nvPr/>
        </p:nvGrpSpPr>
        <p:grpSpPr bwMode="auto">
          <a:xfrm>
            <a:off x="6400800" y="4343400"/>
            <a:ext cx="1600200" cy="1376363"/>
            <a:chOff x="4032" y="2736"/>
            <a:chExt cx="1008" cy="867"/>
          </a:xfrm>
        </p:grpSpPr>
        <p:sp>
          <p:nvSpPr>
            <p:cNvPr id="40987" name="Text Box 108"/>
            <p:cNvSpPr txBox="1">
              <a:spLocks noChangeArrowheads="1"/>
            </p:cNvSpPr>
            <p:nvPr/>
          </p:nvSpPr>
          <p:spPr bwMode="auto">
            <a:xfrm>
              <a:off x="4032" y="3312"/>
              <a:ext cx="1008" cy="291"/>
            </a:xfrm>
            <a:prstGeom prst="rect">
              <a:avLst/>
            </a:prstGeom>
            <a:solidFill>
              <a:srgbClr val="FFFFFF"/>
            </a:solidFill>
            <a:ln w="9525">
              <a:solidFill>
                <a:srgbClr val="C00000"/>
              </a:solidFill>
              <a:miter lim="800000"/>
              <a:headEnd/>
              <a:tailEnd/>
            </a:ln>
          </p:spPr>
          <p:txBody>
            <a:bodyPr>
              <a:spAutoFit/>
            </a:bodyPr>
            <a:lstStyle/>
            <a:p>
              <a:pPr algn="ctr">
                <a:spcBef>
                  <a:spcPct val="50000"/>
                </a:spcBef>
              </a:pPr>
              <a:r>
                <a:rPr lang="en-US" b="1">
                  <a:solidFill>
                    <a:srgbClr val="C00000"/>
                  </a:solidFill>
                  <a:latin typeface="Calibri" pitchFamily="34" charset="0"/>
                </a:rPr>
                <a:t>Surfactant</a:t>
              </a:r>
            </a:p>
          </p:txBody>
        </p:sp>
        <p:sp>
          <p:nvSpPr>
            <p:cNvPr id="40988" name="Line 109"/>
            <p:cNvSpPr>
              <a:spLocks noChangeShapeType="1"/>
            </p:cNvSpPr>
            <p:nvPr/>
          </p:nvSpPr>
          <p:spPr bwMode="auto">
            <a:xfrm>
              <a:off x="4512" y="2736"/>
              <a:ext cx="0" cy="48"/>
            </a:xfrm>
            <a:prstGeom prst="line">
              <a:avLst/>
            </a:prstGeom>
            <a:noFill/>
            <a:ln w="38100">
              <a:solidFill>
                <a:schemeClr val="tx1"/>
              </a:solidFill>
              <a:round/>
              <a:headEnd/>
              <a:tailEnd type="triangle" w="med" len="med"/>
            </a:ln>
          </p:spPr>
          <p:txBody>
            <a:bodyPr/>
            <a:lstStyle/>
            <a:p>
              <a:endParaRPr lang="en-IN"/>
            </a:p>
          </p:txBody>
        </p:sp>
        <p:sp>
          <p:nvSpPr>
            <p:cNvPr id="40989" name="Line 110"/>
            <p:cNvSpPr>
              <a:spLocks noChangeShapeType="1"/>
            </p:cNvSpPr>
            <p:nvPr/>
          </p:nvSpPr>
          <p:spPr bwMode="auto">
            <a:xfrm flipH="1" flipV="1">
              <a:off x="4512" y="2976"/>
              <a:ext cx="48" cy="48"/>
            </a:xfrm>
            <a:prstGeom prst="line">
              <a:avLst/>
            </a:prstGeom>
            <a:noFill/>
            <a:ln w="38100">
              <a:solidFill>
                <a:schemeClr val="tx1"/>
              </a:solidFill>
              <a:round/>
              <a:headEnd/>
              <a:tailEnd type="triangle" w="med" len="med"/>
            </a:ln>
          </p:spPr>
          <p:txBody>
            <a:bodyPr/>
            <a:lstStyle/>
            <a:p>
              <a:endParaRPr lang="en-IN"/>
            </a:p>
          </p:txBody>
        </p:sp>
      </p:grpSp>
    </p:spTree>
  </p:cSld>
  <p:clrMapOvr>
    <a:masterClrMapping/>
  </p:clrMapOvr>
  <p:transition advTm="37677">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dissolve">
                                      <p:cBhvr>
                                        <p:cTn id="1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228600"/>
            <a:ext cx="8229600" cy="639763"/>
          </a:xfrm>
        </p:spPr>
        <p:txBody>
          <a:bodyPr>
            <a:normAutofit fontScale="90000"/>
          </a:bodyPr>
          <a:lstStyle/>
          <a:p>
            <a:pPr eaLnBrk="1" hangingPunct="1">
              <a:defRPr/>
            </a:pPr>
            <a:r>
              <a:rPr lang="en-US" sz="4000" b="1" smtClean="0"/>
              <a:t>Surfactant production</a:t>
            </a:r>
          </a:p>
        </p:txBody>
      </p:sp>
      <p:pic>
        <p:nvPicPr>
          <p:cNvPr id="53251" name="Picture 2"/>
          <p:cNvPicPr>
            <a:picLocks noGrp="1" noChangeAspect="1" noChangeArrowheads="1"/>
          </p:cNvPicPr>
          <p:nvPr>
            <p:ph type="body" idx="1"/>
          </p:nvPr>
        </p:nvPicPr>
        <p:blipFill>
          <a:blip r:embed="rId2" cstate="print"/>
          <a:srcRect/>
          <a:stretch>
            <a:fillRect/>
          </a:stretch>
        </p:blipFill>
        <p:spPr>
          <a:xfrm>
            <a:off x="304800" y="1143000"/>
            <a:ext cx="8545513" cy="5594350"/>
          </a:xfrm>
          <a:noFill/>
          <a:ln w="28575">
            <a:solidFill>
              <a:schemeClr val="tx1"/>
            </a:solid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a:xfrm>
            <a:off x="457200" y="228600"/>
            <a:ext cx="8229600" cy="1143000"/>
          </a:xfrm>
        </p:spPr>
        <p:txBody>
          <a:bodyPr/>
          <a:lstStyle/>
          <a:p>
            <a:pPr eaLnBrk="1" hangingPunct="1"/>
            <a:r>
              <a:rPr lang="en-US" smtClean="0"/>
              <a:t>What did we learn ?</a:t>
            </a:r>
          </a:p>
        </p:txBody>
      </p:sp>
      <p:sp>
        <p:nvSpPr>
          <p:cNvPr id="47106" name="Rectangle 3"/>
          <p:cNvSpPr>
            <a:spLocks noGrp="1" noChangeArrowheads="1"/>
          </p:cNvSpPr>
          <p:nvPr>
            <p:ph idx="1"/>
          </p:nvPr>
        </p:nvSpPr>
        <p:spPr>
          <a:xfrm>
            <a:off x="304800" y="1219200"/>
            <a:ext cx="8686800" cy="5257800"/>
          </a:xfrm>
        </p:spPr>
        <p:txBody>
          <a:bodyPr>
            <a:normAutofit lnSpcReduction="10000"/>
          </a:bodyPr>
          <a:lstStyle/>
          <a:p>
            <a:pPr>
              <a:lnSpc>
                <a:spcPct val="130000"/>
              </a:lnSpc>
            </a:pPr>
            <a:r>
              <a:rPr lang="en-US" dirty="0" smtClean="0"/>
              <a:t>CPAP is safe as it causes less lung injury </a:t>
            </a:r>
          </a:p>
          <a:p>
            <a:pPr>
              <a:lnSpc>
                <a:spcPct val="130000"/>
              </a:lnSpc>
            </a:pPr>
            <a:r>
              <a:rPr lang="en-US" dirty="0" smtClean="0"/>
              <a:t>Give optimal CPAP to open the lung at FRC as PVR is least with maximum blood flow </a:t>
            </a:r>
          </a:p>
          <a:p>
            <a:pPr>
              <a:lnSpc>
                <a:spcPct val="130000"/>
              </a:lnSpc>
            </a:pPr>
            <a:r>
              <a:rPr lang="en-US" dirty="0" smtClean="0"/>
              <a:t>Surfactant and CPAP together is beneficial in RDS</a:t>
            </a:r>
          </a:p>
          <a:p>
            <a:pPr>
              <a:lnSpc>
                <a:spcPct val="130000"/>
              </a:lnSpc>
            </a:pPr>
            <a:r>
              <a:rPr lang="en-US" dirty="0" smtClean="0"/>
              <a:t>CPAP will give maximum dividends if used with antenatal steroids and early surfactant when  required </a:t>
            </a:r>
          </a:p>
          <a:p>
            <a:pPr>
              <a:lnSpc>
                <a:spcPct val="130000"/>
              </a:lnSpc>
            </a:pPr>
            <a:r>
              <a:rPr lang="en-US" dirty="0" smtClean="0"/>
              <a:t>Good delivery room care and use early CPAP</a:t>
            </a:r>
          </a:p>
          <a:p>
            <a:pPr>
              <a:lnSpc>
                <a:spcPct val="130000"/>
              </a:lnSpc>
            </a:pPr>
            <a:endParaRPr lang="en-US" dirty="0" smtClean="0"/>
          </a:p>
        </p:txBody>
      </p:sp>
    </p:spTree>
  </p:cSld>
  <p:clrMapOvr>
    <a:masterClrMapping/>
  </p:clrMapOvr>
  <p:transition spd="slow" advTm="46826"/>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281</TotalTime>
  <Words>1026</Words>
  <Application>Microsoft Office PowerPoint</Application>
  <PresentationFormat>On-screen Show (4:3)</PresentationFormat>
  <Paragraphs>100</Paragraphs>
  <Slides>17</Slides>
  <Notes>9</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Science behind use of  Antenatal Corticosteroids, CPAP and Surfactant  </vt:lpstr>
      <vt:lpstr>What shall we learn?</vt:lpstr>
      <vt:lpstr>Quantum of Prematurity </vt:lpstr>
      <vt:lpstr>Vulnerability in Prematurity</vt:lpstr>
      <vt:lpstr>How do Antenatal Steroids Work?</vt:lpstr>
      <vt:lpstr>What is CPAP?</vt:lpstr>
      <vt:lpstr> What does CPAP do?</vt:lpstr>
      <vt:lpstr>How does CPAP work?</vt:lpstr>
      <vt:lpstr>GAS EXCHANGE and FRC</vt:lpstr>
      <vt:lpstr>Why not conventional ventilation?</vt:lpstr>
      <vt:lpstr>Slide 11</vt:lpstr>
      <vt:lpstr>CPAP Magic</vt:lpstr>
      <vt:lpstr>Effect on Pulmonary Vascular Resistance</vt:lpstr>
      <vt:lpstr>Slide 14</vt:lpstr>
      <vt:lpstr>CPAP and Surfactant Together!</vt:lpstr>
      <vt:lpstr>Surfactant production</vt:lpstr>
      <vt:lpstr>What did we learn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behind use of  CPAP, Surfactant  and  Antenatal Steroids</dc:title>
  <dc:creator>SanjeevSushmaSarthak</dc:creator>
  <cp:lastModifiedBy>Designo</cp:lastModifiedBy>
  <cp:revision>27</cp:revision>
  <dcterms:created xsi:type="dcterms:W3CDTF">2016-11-28T14:56:11Z</dcterms:created>
  <dcterms:modified xsi:type="dcterms:W3CDTF">2017-06-13T09:36:46Z</dcterms:modified>
</cp:coreProperties>
</file>